
<file path=[Content_Types].xml><?xml version="1.0" encoding="utf-8"?>
<Types xmlns="http://schemas.openxmlformats.org/package/2006/content-types">
  <Default Extension="jpeg" ContentType="image/jpeg"/>
  <Default Extension="m4a" ContentType="audio/mp4"/>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4"/>
  </p:notesMasterIdLst>
  <p:sldIdLst>
    <p:sldId id="256" r:id="rId2"/>
    <p:sldId id="257" r:id="rId3"/>
    <p:sldId id="258" r:id="rId4"/>
    <p:sldId id="260" r:id="rId5"/>
    <p:sldId id="259" r:id="rId6"/>
    <p:sldId id="261" r:id="rId7"/>
    <p:sldId id="262" r:id="rId8"/>
    <p:sldId id="263" r:id="rId9"/>
    <p:sldId id="268" r:id="rId10"/>
    <p:sldId id="266" r:id="rId11"/>
    <p:sldId id="264" r:id="rId12"/>
    <p:sldId id="265"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am curry" initials="Ac" lastIdx="1" clrIdx="0">
    <p:extLst>
      <p:ext uri="{19B8F6BF-5375-455C-9EA6-DF929625EA0E}">
        <p15:presenceInfo xmlns:p15="http://schemas.microsoft.com/office/powerpoint/2012/main" userId="4a33ad8e5a21a55c"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14" autoAdjust="0"/>
    <p:restoredTop sz="92714" autoAdjust="0"/>
  </p:normalViewPr>
  <p:slideViewPr>
    <p:cSldViewPr snapToGrid="0">
      <p:cViewPr varScale="1">
        <p:scale>
          <a:sx n="79" d="100"/>
          <a:sy n="79" d="100"/>
        </p:scale>
        <p:origin x="850"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FFCA9F7-8F68-4E50-8A29-139F08CC327F}" type="doc">
      <dgm:prSet loTypeId="urn:microsoft.com/office/officeart/2005/8/layout/vList2" loCatId="list" qsTypeId="urn:microsoft.com/office/officeart/2005/8/quickstyle/simple1" qsCatId="simple" csTypeId="urn:microsoft.com/office/officeart/2005/8/colors/colorful1" csCatId="colorful"/>
      <dgm:spPr/>
      <dgm:t>
        <a:bodyPr/>
        <a:lstStyle/>
        <a:p>
          <a:endParaRPr lang="en-US"/>
        </a:p>
      </dgm:t>
    </dgm:pt>
    <dgm:pt modelId="{C758164A-11F3-45F6-A9BF-D2A774A72250}">
      <dgm:prSet/>
      <dgm:spPr/>
      <dgm:t>
        <a:bodyPr/>
        <a:lstStyle/>
        <a:p>
          <a:r>
            <a:rPr lang="en-US"/>
            <a:t>Collected by Oxford</a:t>
          </a:r>
        </a:p>
      </dgm:t>
    </dgm:pt>
    <dgm:pt modelId="{7F9483F9-01AA-4221-BFFD-9CCD8FB67298}" type="parTrans" cxnId="{8265545F-9E7D-4FB0-AC94-13CB6704EAEB}">
      <dgm:prSet/>
      <dgm:spPr/>
      <dgm:t>
        <a:bodyPr/>
        <a:lstStyle/>
        <a:p>
          <a:endParaRPr lang="en-US"/>
        </a:p>
      </dgm:t>
    </dgm:pt>
    <dgm:pt modelId="{418E5B08-E4AD-41E0-AD5D-0D0FFD3D2C51}" type="sibTrans" cxnId="{8265545F-9E7D-4FB0-AC94-13CB6704EAEB}">
      <dgm:prSet/>
      <dgm:spPr/>
      <dgm:t>
        <a:bodyPr/>
        <a:lstStyle/>
        <a:p>
          <a:endParaRPr lang="en-US"/>
        </a:p>
      </dgm:t>
    </dgm:pt>
    <dgm:pt modelId="{E2006610-47AD-4656-940A-2E10837410F2}">
      <dgm:prSet/>
      <dgm:spPr/>
      <dgm:t>
        <a:bodyPr/>
        <a:lstStyle/>
        <a:p>
          <a:r>
            <a:rPr lang="en-US"/>
            <a:t>H6_Facial Coverings and ConfirmedCases</a:t>
          </a:r>
        </a:p>
      </dgm:t>
    </dgm:pt>
    <dgm:pt modelId="{571615A3-DCDA-460A-8FCC-83B0128C2CDE}" type="parTrans" cxnId="{CA6EEBC6-8058-45EF-9B50-594A10A267D8}">
      <dgm:prSet/>
      <dgm:spPr/>
      <dgm:t>
        <a:bodyPr/>
        <a:lstStyle/>
        <a:p>
          <a:endParaRPr lang="en-US"/>
        </a:p>
      </dgm:t>
    </dgm:pt>
    <dgm:pt modelId="{CA20D476-2C3F-4F2F-BF3C-132B07101D33}" type="sibTrans" cxnId="{CA6EEBC6-8058-45EF-9B50-594A10A267D8}">
      <dgm:prSet/>
      <dgm:spPr/>
      <dgm:t>
        <a:bodyPr/>
        <a:lstStyle/>
        <a:p>
          <a:endParaRPr lang="en-US"/>
        </a:p>
      </dgm:t>
    </dgm:pt>
    <dgm:pt modelId="{5E86D8C4-9E57-437A-AAD2-ED606C1CE205}">
      <dgm:prSet/>
      <dgm:spPr/>
      <dgm:t>
        <a:bodyPr/>
        <a:lstStyle/>
        <a:p>
          <a:r>
            <a:rPr lang="en-US"/>
            <a:t>0-4 Odinal scale for masking policies</a:t>
          </a:r>
        </a:p>
      </dgm:t>
    </dgm:pt>
    <dgm:pt modelId="{B1DE3845-FCE2-42FF-AAA9-95F3D3D850A7}" type="parTrans" cxnId="{2BE55A25-F59B-4FCC-9BC3-FD762163A702}">
      <dgm:prSet/>
      <dgm:spPr/>
      <dgm:t>
        <a:bodyPr/>
        <a:lstStyle/>
        <a:p>
          <a:endParaRPr lang="en-US"/>
        </a:p>
      </dgm:t>
    </dgm:pt>
    <dgm:pt modelId="{B72FA10A-6E8D-478F-AA7E-B696B30B47BB}" type="sibTrans" cxnId="{2BE55A25-F59B-4FCC-9BC3-FD762163A702}">
      <dgm:prSet/>
      <dgm:spPr/>
      <dgm:t>
        <a:bodyPr/>
        <a:lstStyle/>
        <a:p>
          <a:endParaRPr lang="en-US"/>
        </a:p>
      </dgm:t>
    </dgm:pt>
    <dgm:pt modelId="{CB5ADFFE-B267-41FC-9ABF-DD133E6FC0FC}" type="pres">
      <dgm:prSet presAssocID="{3FFCA9F7-8F68-4E50-8A29-139F08CC327F}" presName="linear" presStyleCnt="0">
        <dgm:presLayoutVars>
          <dgm:animLvl val="lvl"/>
          <dgm:resizeHandles val="exact"/>
        </dgm:presLayoutVars>
      </dgm:prSet>
      <dgm:spPr/>
    </dgm:pt>
    <dgm:pt modelId="{35ED2EAE-7E22-40E0-B267-10F7A9C36941}" type="pres">
      <dgm:prSet presAssocID="{C758164A-11F3-45F6-A9BF-D2A774A72250}" presName="parentText" presStyleLbl="node1" presStyleIdx="0" presStyleCnt="3">
        <dgm:presLayoutVars>
          <dgm:chMax val="0"/>
          <dgm:bulletEnabled val="1"/>
        </dgm:presLayoutVars>
      </dgm:prSet>
      <dgm:spPr/>
    </dgm:pt>
    <dgm:pt modelId="{96B4EAD7-54CD-4AC1-BD7E-4E82FB054582}" type="pres">
      <dgm:prSet presAssocID="{418E5B08-E4AD-41E0-AD5D-0D0FFD3D2C51}" presName="spacer" presStyleCnt="0"/>
      <dgm:spPr/>
    </dgm:pt>
    <dgm:pt modelId="{5F37B6E5-672C-495A-B54B-5D9A7EBD6655}" type="pres">
      <dgm:prSet presAssocID="{E2006610-47AD-4656-940A-2E10837410F2}" presName="parentText" presStyleLbl="node1" presStyleIdx="1" presStyleCnt="3">
        <dgm:presLayoutVars>
          <dgm:chMax val="0"/>
          <dgm:bulletEnabled val="1"/>
        </dgm:presLayoutVars>
      </dgm:prSet>
      <dgm:spPr/>
    </dgm:pt>
    <dgm:pt modelId="{E3AE78EB-9B31-4FAF-BD26-C2668BA9E54E}" type="pres">
      <dgm:prSet presAssocID="{CA20D476-2C3F-4F2F-BF3C-132B07101D33}" presName="spacer" presStyleCnt="0"/>
      <dgm:spPr/>
    </dgm:pt>
    <dgm:pt modelId="{50828750-302E-4883-B095-9F222D2527C5}" type="pres">
      <dgm:prSet presAssocID="{5E86D8C4-9E57-437A-AAD2-ED606C1CE205}" presName="parentText" presStyleLbl="node1" presStyleIdx="2" presStyleCnt="3">
        <dgm:presLayoutVars>
          <dgm:chMax val="0"/>
          <dgm:bulletEnabled val="1"/>
        </dgm:presLayoutVars>
      </dgm:prSet>
      <dgm:spPr/>
    </dgm:pt>
  </dgm:ptLst>
  <dgm:cxnLst>
    <dgm:cxn modelId="{2BE55A25-F59B-4FCC-9BC3-FD762163A702}" srcId="{3FFCA9F7-8F68-4E50-8A29-139F08CC327F}" destId="{5E86D8C4-9E57-437A-AAD2-ED606C1CE205}" srcOrd="2" destOrd="0" parTransId="{B1DE3845-FCE2-42FF-AAA9-95F3D3D850A7}" sibTransId="{B72FA10A-6E8D-478F-AA7E-B696B30B47BB}"/>
    <dgm:cxn modelId="{4DB06340-81CF-40B7-A257-706E93A8E074}" type="presOf" srcId="{3FFCA9F7-8F68-4E50-8A29-139F08CC327F}" destId="{CB5ADFFE-B267-41FC-9ABF-DD133E6FC0FC}" srcOrd="0" destOrd="0" presId="urn:microsoft.com/office/officeart/2005/8/layout/vList2"/>
    <dgm:cxn modelId="{8265545F-9E7D-4FB0-AC94-13CB6704EAEB}" srcId="{3FFCA9F7-8F68-4E50-8A29-139F08CC327F}" destId="{C758164A-11F3-45F6-A9BF-D2A774A72250}" srcOrd="0" destOrd="0" parTransId="{7F9483F9-01AA-4221-BFFD-9CCD8FB67298}" sibTransId="{418E5B08-E4AD-41E0-AD5D-0D0FFD3D2C51}"/>
    <dgm:cxn modelId="{300AA24C-5987-4870-B6D5-0746EBEC0A6D}" type="presOf" srcId="{E2006610-47AD-4656-940A-2E10837410F2}" destId="{5F37B6E5-672C-495A-B54B-5D9A7EBD6655}" srcOrd="0" destOrd="0" presId="urn:microsoft.com/office/officeart/2005/8/layout/vList2"/>
    <dgm:cxn modelId="{F294409B-2CF6-4174-93DE-973DAEF4F16A}" type="presOf" srcId="{5E86D8C4-9E57-437A-AAD2-ED606C1CE205}" destId="{50828750-302E-4883-B095-9F222D2527C5}" srcOrd="0" destOrd="0" presId="urn:microsoft.com/office/officeart/2005/8/layout/vList2"/>
    <dgm:cxn modelId="{B50A0CA2-B5C6-49FD-AD0E-1EF0F20093E3}" type="presOf" srcId="{C758164A-11F3-45F6-A9BF-D2A774A72250}" destId="{35ED2EAE-7E22-40E0-B267-10F7A9C36941}" srcOrd="0" destOrd="0" presId="urn:microsoft.com/office/officeart/2005/8/layout/vList2"/>
    <dgm:cxn modelId="{CA6EEBC6-8058-45EF-9B50-594A10A267D8}" srcId="{3FFCA9F7-8F68-4E50-8A29-139F08CC327F}" destId="{E2006610-47AD-4656-940A-2E10837410F2}" srcOrd="1" destOrd="0" parTransId="{571615A3-DCDA-460A-8FCC-83B0128C2CDE}" sibTransId="{CA20D476-2C3F-4F2F-BF3C-132B07101D33}"/>
    <dgm:cxn modelId="{97A7D13C-076E-4A32-9EAA-E436DC631A9B}" type="presParOf" srcId="{CB5ADFFE-B267-41FC-9ABF-DD133E6FC0FC}" destId="{35ED2EAE-7E22-40E0-B267-10F7A9C36941}" srcOrd="0" destOrd="0" presId="urn:microsoft.com/office/officeart/2005/8/layout/vList2"/>
    <dgm:cxn modelId="{EE4E7FBD-00D8-4FE3-89C0-D6FF9BDF653C}" type="presParOf" srcId="{CB5ADFFE-B267-41FC-9ABF-DD133E6FC0FC}" destId="{96B4EAD7-54CD-4AC1-BD7E-4E82FB054582}" srcOrd="1" destOrd="0" presId="urn:microsoft.com/office/officeart/2005/8/layout/vList2"/>
    <dgm:cxn modelId="{0BDF882D-6B13-468D-BA86-FFABF95BCC0C}" type="presParOf" srcId="{CB5ADFFE-B267-41FC-9ABF-DD133E6FC0FC}" destId="{5F37B6E5-672C-495A-B54B-5D9A7EBD6655}" srcOrd="2" destOrd="0" presId="urn:microsoft.com/office/officeart/2005/8/layout/vList2"/>
    <dgm:cxn modelId="{F0F5DB1E-E606-41C2-B335-BCE8E5C0C582}" type="presParOf" srcId="{CB5ADFFE-B267-41FC-9ABF-DD133E6FC0FC}" destId="{E3AE78EB-9B31-4FAF-BD26-C2668BA9E54E}" srcOrd="3" destOrd="0" presId="urn:microsoft.com/office/officeart/2005/8/layout/vList2"/>
    <dgm:cxn modelId="{DA582723-F388-4B51-AC84-8F7A06B22903}" type="presParOf" srcId="{CB5ADFFE-B267-41FC-9ABF-DD133E6FC0FC}" destId="{50828750-302E-4883-B095-9F222D2527C5}" srcOrd="4" destOrd="0" presId="urn:microsoft.com/office/officeart/2005/8/layout/vList2"/>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5ED2EAE-7E22-40E0-B267-10F7A9C36941}">
      <dsp:nvSpPr>
        <dsp:cNvPr id="0" name=""/>
        <dsp:cNvSpPr/>
      </dsp:nvSpPr>
      <dsp:spPr>
        <a:xfrm>
          <a:off x="0" y="21020"/>
          <a:ext cx="5605400" cy="1747906"/>
        </a:xfrm>
        <a:prstGeom prst="roundRect">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7640" tIns="167640" rIns="167640" bIns="167640" numCol="1" spcCol="1270" anchor="ctr" anchorCtr="0">
          <a:noAutofit/>
        </a:bodyPr>
        <a:lstStyle/>
        <a:p>
          <a:pPr marL="0" lvl="0" indent="0" algn="l" defTabSz="1955800">
            <a:lnSpc>
              <a:spcPct val="90000"/>
            </a:lnSpc>
            <a:spcBef>
              <a:spcPct val="0"/>
            </a:spcBef>
            <a:spcAft>
              <a:spcPct val="35000"/>
            </a:spcAft>
            <a:buNone/>
          </a:pPr>
          <a:r>
            <a:rPr lang="en-US" sz="4400" kern="1200"/>
            <a:t>Collected by Oxford</a:t>
          </a:r>
        </a:p>
      </dsp:txBody>
      <dsp:txXfrm>
        <a:off x="85326" y="106346"/>
        <a:ext cx="5434748" cy="1577254"/>
      </dsp:txXfrm>
    </dsp:sp>
    <dsp:sp modelId="{5F37B6E5-672C-495A-B54B-5D9A7EBD6655}">
      <dsp:nvSpPr>
        <dsp:cNvPr id="0" name=""/>
        <dsp:cNvSpPr/>
      </dsp:nvSpPr>
      <dsp:spPr>
        <a:xfrm>
          <a:off x="0" y="1895647"/>
          <a:ext cx="5605400" cy="1747906"/>
        </a:xfrm>
        <a:prstGeom prst="roundRect">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7640" tIns="167640" rIns="167640" bIns="167640" numCol="1" spcCol="1270" anchor="ctr" anchorCtr="0">
          <a:noAutofit/>
        </a:bodyPr>
        <a:lstStyle/>
        <a:p>
          <a:pPr marL="0" lvl="0" indent="0" algn="l" defTabSz="1955800">
            <a:lnSpc>
              <a:spcPct val="90000"/>
            </a:lnSpc>
            <a:spcBef>
              <a:spcPct val="0"/>
            </a:spcBef>
            <a:spcAft>
              <a:spcPct val="35000"/>
            </a:spcAft>
            <a:buNone/>
          </a:pPr>
          <a:r>
            <a:rPr lang="en-US" sz="4400" kern="1200"/>
            <a:t>H6_Facial Coverings and ConfirmedCases</a:t>
          </a:r>
        </a:p>
      </dsp:txBody>
      <dsp:txXfrm>
        <a:off x="85326" y="1980973"/>
        <a:ext cx="5434748" cy="1577254"/>
      </dsp:txXfrm>
    </dsp:sp>
    <dsp:sp modelId="{50828750-302E-4883-B095-9F222D2527C5}">
      <dsp:nvSpPr>
        <dsp:cNvPr id="0" name=""/>
        <dsp:cNvSpPr/>
      </dsp:nvSpPr>
      <dsp:spPr>
        <a:xfrm>
          <a:off x="0" y="3770273"/>
          <a:ext cx="5605400" cy="1747906"/>
        </a:xfrm>
        <a:prstGeom prst="roundRect">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67640" tIns="167640" rIns="167640" bIns="167640" numCol="1" spcCol="1270" anchor="ctr" anchorCtr="0">
          <a:noAutofit/>
        </a:bodyPr>
        <a:lstStyle/>
        <a:p>
          <a:pPr marL="0" lvl="0" indent="0" algn="l" defTabSz="1955800">
            <a:lnSpc>
              <a:spcPct val="90000"/>
            </a:lnSpc>
            <a:spcBef>
              <a:spcPct val="0"/>
            </a:spcBef>
            <a:spcAft>
              <a:spcPct val="35000"/>
            </a:spcAft>
            <a:buNone/>
          </a:pPr>
          <a:r>
            <a:rPr lang="en-US" sz="4400" kern="1200"/>
            <a:t>0-4 Odinal scale for masking policies</a:t>
          </a:r>
        </a:p>
      </dsp:txBody>
      <dsp:txXfrm>
        <a:off x="85326" y="3855599"/>
        <a:ext cx="5434748" cy="1577254"/>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2.m4a>
</file>

<file path=ppt/media/media3.m4a>
</file>

<file path=ppt/media/media4.m4a>
</file>

<file path=ppt/media/media5.m4a>
</file>

<file path=ppt/media/media6.m4a>
</file>

<file path=ppt/media/media7.m4a>
</file>

<file path=ppt/media/media8.m4a>
</file>

<file path=ppt/media/media9.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3C359E-5FBF-408E-BD18-304FC8C894EA}" type="datetimeFigureOut">
              <a:rPr lang="en-US" smtClean="0"/>
              <a:t>8/4/2021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B5EB413-841F-4354-BE0C-0D0B4989CEC1}" type="slidenum">
              <a:rPr lang="en-US" smtClean="0"/>
              <a:t>‹#›</a:t>
            </a:fld>
            <a:endParaRPr lang="en-US"/>
          </a:p>
        </p:txBody>
      </p:sp>
    </p:spTree>
    <p:extLst>
      <p:ext uri="{BB962C8B-B14F-4D97-AF65-F5344CB8AC3E}">
        <p14:creationId xmlns:p14="http://schemas.microsoft.com/office/powerpoint/2010/main" val="1240654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nSpc>
                <a:spcPct val="200000"/>
              </a:lnSpc>
              <a:spcBef>
                <a:spcPts val="0"/>
              </a:spcBef>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In February 2020, if you told me I’d be wearing a mask to go grocery shopping, I would’ve laughed. However, as soon as the pandemic hit, I quickly realized this may be a necessary move to help slow the spread of coronavirus</a:t>
            </a:r>
          </a:p>
          <a:p>
            <a:pPr marL="0" marR="0" indent="0">
              <a:lnSpc>
                <a:spcPct val="200000"/>
              </a:lnSpc>
              <a:spcBef>
                <a:spcPts val="0"/>
              </a:spcBef>
              <a:spcAft>
                <a:spcPts val="80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200000"/>
              </a:lnSpc>
              <a:spcBef>
                <a:spcPts val="0"/>
              </a:spcBef>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I saw South Korea come out with masking mandates, which seemed to lead to fewer cases. I was on board with masking, as this appeared to be an indicator that masks worked. </a:t>
            </a:r>
          </a:p>
          <a:p>
            <a:pPr marL="0" marR="0" indent="0">
              <a:lnSpc>
                <a:spcPct val="200000"/>
              </a:lnSpc>
              <a:spcBef>
                <a:spcPts val="0"/>
              </a:spcBef>
              <a:spcAft>
                <a:spcPts val="80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200000"/>
              </a:lnSpc>
              <a:spcBef>
                <a:spcPts val="0"/>
              </a:spcBef>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Today, South Korea is still masking indoors, and noncompliance can lead to fines [1][2]. Yet they have seen case spikes higher than any point in this pandemic within recent months</a:t>
            </a:r>
          </a:p>
          <a:p>
            <a:pPr marL="0" marR="0" indent="0">
              <a:lnSpc>
                <a:spcPct val="200000"/>
              </a:lnSpc>
              <a:spcBef>
                <a:spcPts val="0"/>
              </a:spcBef>
              <a:spcAft>
                <a:spcPts val="80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200000"/>
              </a:lnSpc>
              <a:spcBef>
                <a:spcPts val="0"/>
              </a:spcBef>
              <a:spcAft>
                <a:spcPts val="80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If masks are how we slow the spread, what is happening in these other countries that are seeing sudden spikes? This analysis will focus on the Unites States and the various mask policies implemented at the state level. </a:t>
            </a:r>
          </a:p>
          <a:p>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r>
              <a:rPr lang="en-US" sz="1800" dirty="0">
                <a:effectLst/>
                <a:latin typeface="Calibri" panose="020F0502020204030204" pitchFamily="34" charset="0"/>
                <a:ea typeface="Calibri" panose="020F0502020204030204" pitchFamily="34" charset="0"/>
                <a:cs typeface="Times New Roman" panose="02020603050405020304" pitchFamily="18" charset="0"/>
              </a:rPr>
              <a:t>The purpose isn’t to uncover if masks work or not, rather to show the effectiveness of mandating them at the state level. Some claim that certain states followed the science based on mask mandates, and with the recent surge in COVID cases related to the delta variant, there have been new calls for mask mandates [3][4]. Are these calls warranted and are they being made as a result of empirical evidence? </a:t>
            </a:r>
            <a:endParaRPr lang="en-US" dirty="0"/>
          </a:p>
        </p:txBody>
      </p:sp>
      <p:sp>
        <p:nvSpPr>
          <p:cNvPr id="4" name="Slide Number Placeholder 3"/>
          <p:cNvSpPr>
            <a:spLocks noGrp="1"/>
          </p:cNvSpPr>
          <p:nvPr>
            <p:ph type="sldNum" sz="quarter" idx="5"/>
          </p:nvPr>
        </p:nvSpPr>
        <p:spPr/>
        <p:txBody>
          <a:bodyPr/>
          <a:lstStyle/>
          <a:p>
            <a:fld id="{CB5EB413-841F-4354-BE0C-0D0B4989CEC1}" type="slidenum">
              <a:rPr lang="en-US" smtClean="0"/>
              <a:t>3</a:t>
            </a:fld>
            <a:endParaRPr lang="en-US"/>
          </a:p>
        </p:txBody>
      </p:sp>
    </p:spTree>
    <p:extLst>
      <p:ext uri="{BB962C8B-B14F-4D97-AF65-F5344CB8AC3E}">
        <p14:creationId xmlns:p14="http://schemas.microsoft.com/office/powerpoint/2010/main" val="346225117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lnSpc>
                <a:spcPct val="200000"/>
              </a:lnSpc>
              <a:spcBef>
                <a:spcPts val="0"/>
              </a:spcBef>
              <a:spcAft>
                <a:spcPts val="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Could this same method be applied at a more granular geographical level? Yes, I think it could. The problem is time and finding a reliable source. </a:t>
            </a:r>
          </a:p>
          <a:p>
            <a:pPr marL="342900" marR="0" lvl="0" indent="-342900">
              <a:lnSpc>
                <a:spcPct val="200000"/>
              </a:lnSpc>
              <a:spcBef>
                <a:spcPts val="0"/>
              </a:spcBef>
              <a:spcAft>
                <a:spcPts val="0"/>
              </a:spcAft>
              <a:buFont typeface="Symbol" panose="05050102010706020507" pitchFamily="18" charset="2"/>
              <a:buChar char=""/>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200000"/>
              </a:lnSpc>
              <a:spcBef>
                <a:spcPts val="0"/>
              </a:spcBef>
              <a:spcAft>
                <a:spcPts val="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You stated that the decision tree and random forest models had a decent prediction level, could this be an indicator that masks work? I don’t think so. Rerunning this now that cases are on the rise might be a better barometer. For example, at the beginning of the pandemic, state governments did what they thought best. However, now that more states are not implementing mandates with the rise of cases, it’ll be interesting to see how that impacts statewide case rates. </a:t>
            </a:r>
          </a:p>
          <a:p>
            <a:pPr marL="342900" marR="0" lvl="0" indent="-342900" algn="l" defTabSz="914400" rtl="0" eaLnBrk="1" fontAlgn="auto" latinLnBrk="0" hangingPunct="1">
              <a:lnSpc>
                <a:spcPct val="200000"/>
              </a:lnSpc>
              <a:spcBef>
                <a:spcPts val="0"/>
              </a:spcBef>
              <a:spcAft>
                <a:spcPts val="0"/>
              </a:spcAft>
              <a:buClrTx/>
              <a:buSzTx/>
              <a:buFont typeface="Symbol" panose="05050102010706020507" pitchFamily="18" charset="2"/>
              <a:buChar char=""/>
              <a:tabLst/>
              <a:defRPr/>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l" defTabSz="914400" rtl="0" eaLnBrk="1" fontAlgn="auto" latinLnBrk="0" hangingPunct="1">
              <a:lnSpc>
                <a:spcPct val="200000"/>
              </a:lnSpc>
              <a:spcBef>
                <a:spcPts val="0"/>
              </a:spcBef>
              <a:spcAft>
                <a:spcPts val="0"/>
              </a:spcAft>
              <a:buClrTx/>
              <a:buSzTx/>
              <a:buFont typeface="Symbol" panose="05050102010706020507" pitchFamily="18" charset="2"/>
              <a:buChar char=""/>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How would you alleviate the masking policy discrepancy in Texas compared to California? I think it would require manually entering indicators. However, I need to make the assumption that this is a metric that has specific parameters defined by Oxford. Therefore, I proceeded with my analysis. </a:t>
            </a:r>
          </a:p>
          <a:p>
            <a:pPr marL="342900" marR="0" lvl="0" indent="-342900" algn="l" defTabSz="914400" rtl="0" eaLnBrk="1" fontAlgn="auto" latinLnBrk="0" hangingPunct="1">
              <a:lnSpc>
                <a:spcPct val="200000"/>
              </a:lnSpc>
              <a:spcBef>
                <a:spcPts val="0"/>
              </a:spcBef>
              <a:spcAft>
                <a:spcPts val="0"/>
              </a:spcAft>
              <a:buClrTx/>
              <a:buSzTx/>
              <a:buFont typeface="Symbol" panose="05050102010706020507" pitchFamily="18" charset="2"/>
              <a:buChar char=""/>
              <a:tabLst/>
              <a:defRPr/>
            </a:pPr>
            <a:endParaRPr lang="en-US" sz="1800" b="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l" defTabSz="914400" rtl="0" eaLnBrk="1" fontAlgn="auto" latinLnBrk="0" hangingPunct="1">
              <a:lnSpc>
                <a:spcPct val="200000"/>
              </a:lnSpc>
              <a:spcBef>
                <a:spcPts val="0"/>
              </a:spcBef>
              <a:spcAft>
                <a:spcPts val="0"/>
              </a:spcAft>
              <a:buClrTx/>
              <a:buSzTx/>
              <a:buFont typeface="Symbol" panose="05050102010706020507" pitchFamily="18" charset="2"/>
              <a:buChar char=""/>
              <a:tabLst/>
              <a:defRPr/>
            </a:pPr>
            <a:r>
              <a:rPr lang="en-US" sz="1800" b="0" dirty="0">
                <a:effectLst/>
                <a:latin typeface="Calibri" panose="020F0502020204030204" pitchFamily="34" charset="0"/>
                <a:ea typeface="Calibri" panose="020F0502020204030204" pitchFamily="34" charset="0"/>
                <a:cs typeface="Times New Roman" panose="02020603050405020304" pitchFamily="18" charset="0"/>
              </a:rPr>
              <a:t>What are some of the correlation metrics that you noticed? </a:t>
            </a:r>
            <a:r>
              <a:rPr lang="en-US" sz="1800" dirty="0">
                <a:effectLst/>
                <a:latin typeface="Calibri" panose="020F0502020204030204" pitchFamily="34" charset="0"/>
                <a:ea typeface="Calibri" panose="020F0502020204030204" pitchFamily="34" charset="0"/>
                <a:cs typeface="Times New Roman" panose="02020603050405020304" pitchFamily="18" charset="0"/>
              </a:rPr>
              <a:t>Correlation heatmaps in the high mask population show that there is a .45 positive correlation with masking outside and a -.25 negative correlation when masking at scale 2 (required in some specified shared/public spaces outside the home with other people present). For the low mask rate there is a .22 positive correlation with masking scale 2 and a .14 negative correlation when masking is recommended</a:t>
            </a:r>
          </a:p>
          <a:p>
            <a:pPr marL="342900" marR="0" lvl="0" indent="-342900" algn="l" defTabSz="914400" rtl="0" eaLnBrk="1" fontAlgn="auto" latinLnBrk="0" hangingPunct="1">
              <a:lnSpc>
                <a:spcPct val="200000"/>
              </a:lnSpc>
              <a:spcBef>
                <a:spcPts val="0"/>
              </a:spcBef>
              <a:spcAft>
                <a:spcPts val="0"/>
              </a:spcAft>
              <a:buClrTx/>
              <a:buSzTx/>
              <a:buFont typeface="Symbol" panose="05050102010706020507" pitchFamily="18" charset="2"/>
              <a:buChar char=""/>
              <a:tabLst/>
              <a:defRPr/>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200000"/>
              </a:lnSpc>
              <a:spcBef>
                <a:spcPts val="0"/>
              </a:spcBef>
              <a:spcAft>
                <a:spcPts val="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Is a statewide mandate the best way to test if masks work or not?  </a:t>
            </a:r>
            <a:r>
              <a:rPr lang="en-US" sz="1800" b="0" dirty="0">
                <a:effectLst/>
                <a:latin typeface="Calibri" panose="020F0502020204030204" pitchFamily="34" charset="0"/>
                <a:ea typeface="Calibri" panose="020F0502020204030204" pitchFamily="34" charset="0"/>
                <a:cs typeface="Times New Roman" panose="02020603050405020304" pitchFamily="18" charset="0"/>
              </a:rPr>
              <a:t>no. This study focuses on statewide mandates, not controlled environments. Masks may work within a lab setting or in close proximity with other individuals, but mandating at the state level doesn’t appear to work.  </a:t>
            </a:r>
          </a:p>
          <a:p>
            <a:pPr marL="342900" marR="0" lvl="0" indent="-342900">
              <a:lnSpc>
                <a:spcPct val="200000"/>
              </a:lnSpc>
              <a:spcBef>
                <a:spcPts val="0"/>
              </a:spcBef>
              <a:spcAft>
                <a:spcPts val="800"/>
              </a:spcAft>
              <a:buFont typeface="Symbol" panose="05050102010706020507" pitchFamily="18" charset="2"/>
              <a:buChar char=""/>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200000"/>
              </a:lnSpc>
              <a:spcBef>
                <a:spcPts val="0"/>
              </a:spcBef>
              <a:spcAft>
                <a:spcPts val="80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Could the droplets that masks sopped have an impact on covid case numbers? </a:t>
            </a:r>
            <a:r>
              <a:rPr lang="en-US" sz="1800" b="0" dirty="0">
                <a:effectLst/>
                <a:latin typeface="Calibri" panose="020F0502020204030204" pitchFamily="34" charset="0"/>
                <a:ea typeface="Calibri" panose="020F0502020204030204" pitchFamily="34" charset="0"/>
                <a:cs typeface="Times New Roman" panose="02020603050405020304" pitchFamily="18" charset="0"/>
              </a:rPr>
              <a:t>I don’t think so, there are other studies that have proven the virus is airborne. But this analysis didn’t focus on properly work masks or types of masks, rather just the actual state mandated effectiveness. </a:t>
            </a:r>
          </a:p>
          <a:p>
            <a:pPr marL="0" marR="0" lvl="0" indent="0" algn="l" defTabSz="914400" rtl="0" eaLnBrk="1" fontAlgn="auto" latinLnBrk="0" hangingPunct="1">
              <a:lnSpc>
                <a:spcPct val="200000"/>
              </a:lnSpc>
              <a:spcBef>
                <a:spcPts val="0"/>
              </a:spcBef>
              <a:spcAft>
                <a:spcPts val="800"/>
              </a:spcAft>
              <a:buClrTx/>
              <a:buSzTx/>
              <a:buFont typeface="Symbol" panose="05050102010706020507" pitchFamily="18" charset="2"/>
              <a:buNone/>
              <a:tabLst/>
              <a:defRPr/>
            </a:pPr>
            <a:endParaRPr lang="en-US" sz="1800" dirty="0">
              <a:latin typeface="Calibri" panose="020F0502020204030204" pitchFamily="34" charset="0"/>
              <a:cs typeface="Times New Roman" panose="02020603050405020304" pitchFamily="18" charset="0"/>
            </a:endParaRPr>
          </a:p>
          <a:p>
            <a:pPr marL="342900" marR="0" lvl="0" indent="-342900" algn="l" defTabSz="914400" rtl="0" eaLnBrk="1" fontAlgn="auto" latinLnBrk="0" hangingPunct="1">
              <a:lnSpc>
                <a:spcPct val="200000"/>
              </a:lnSpc>
              <a:spcBef>
                <a:spcPts val="0"/>
              </a:spcBef>
              <a:spcAft>
                <a:spcPts val="800"/>
              </a:spcAft>
              <a:buClrTx/>
              <a:buSzTx/>
              <a:buFont typeface="Symbol" panose="05050102010706020507" pitchFamily="18" charset="2"/>
              <a:buChar char=""/>
              <a:tabLst/>
              <a:defRPr/>
            </a:pPr>
            <a:r>
              <a:rPr lang="en-US" sz="1800" dirty="0">
                <a:latin typeface="Calibri" panose="020F0502020204030204" pitchFamily="34" charset="0"/>
                <a:cs typeface="Times New Roman" panose="02020603050405020304" pitchFamily="18" charset="0"/>
              </a:rPr>
              <a:t>Do you have plans to refresh the dataset with updated case counts and mask numbers? Yes, I will wait until the month of August subsides and perhaps do a monthly refresh. </a:t>
            </a:r>
          </a:p>
          <a:p>
            <a:pPr marL="342900" marR="0" lvl="0" indent="-342900" algn="l" defTabSz="914400" rtl="0" eaLnBrk="1" fontAlgn="auto" latinLnBrk="0" hangingPunct="1">
              <a:lnSpc>
                <a:spcPct val="200000"/>
              </a:lnSpc>
              <a:spcBef>
                <a:spcPts val="0"/>
              </a:spcBef>
              <a:spcAft>
                <a:spcPts val="800"/>
              </a:spcAft>
              <a:buClrTx/>
              <a:buSzTx/>
              <a:buFont typeface="Symbol" panose="05050102010706020507" pitchFamily="18" charset="2"/>
              <a:buChar char=""/>
              <a:tabLst/>
              <a:defRPr/>
            </a:pPr>
            <a:endParaRPr lang="en-US" sz="1800" dirty="0">
              <a:latin typeface="Calibri" panose="020F0502020204030204" pitchFamily="34" charset="0"/>
              <a:cs typeface="Times New Roman" panose="02020603050405020304" pitchFamily="18" charset="0"/>
            </a:endParaRPr>
          </a:p>
          <a:p>
            <a:pPr marL="342900" marR="0" lvl="0" indent="-342900" algn="l" defTabSz="914400" rtl="0" eaLnBrk="1" fontAlgn="auto" latinLnBrk="0" hangingPunct="1">
              <a:lnSpc>
                <a:spcPct val="200000"/>
              </a:lnSpc>
              <a:spcBef>
                <a:spcPts val="0"/>
              </a:spcBef>
              <a:spcAft>
                <a:spcPts val="800"/>
              </a:spcAft>
              <a:buClrTx/>
              <a:buSzTx/>
              <a:buFont typeface="Symbol" panose="05050102010706020507" pitchFamily="18" charset="2"/>
              <a:buChar char=""/>
              <a:tabLst/>
              <a:defRPr/>
            </a:pPr>
            <a:r>
              <a:rPr lang="en-US" sz="1800" dirty="0">
                <a:latin typeface="Calibri" panose="020F0502020204030204" pitchFamily="34" charset="0"/>
                <a:cs typeface="Times New Roman" panose="02020603050405020304" pitchFamily="18" charset="0"/>
              </a:rPr>
              <a:t>Why did you focus on 6 states in your neighboring state comparison? I only focused on states that didn’t have a mandate versus those that had a mandate. For the sake of time, I only chose one neighboring state. </a:t>
            </a:r>
          </a:p>
          <a:p>
            <a:pPr marL="342900" marR="0" lvl="0" indent="-342900" algn="l" defTabSz="914400" rtl="0" eaLnBrk="1" fontAlgn="auto" latinLnBrk="0" hangingPunct="1">
              <a:lnSpc>
                <a:spcPct val="200000"/>
              </a:lnSpc>
              <a:spcBef>
                <a:spcPts val="0"/>
              </a:spcBef>
              <a:spcAft>
                <a:spcPts val="800"/>
              </a:spcAft>
              <a:buClrTx/>
              <a:buSzTx/>
              <a:buFont typeface="Symbol" panose="05050102010706020507" pitchFamily="18" charset="2"/>
              <a:buChar char=""/>
              <a:tabLst/>
              <a:defRPr/>
            </a:pPr>
            <a:endParaRPr lang="en-US" sz="1800" dirty="0">
              <a:latin typeface="Calibri" panose="020F0502020204030204" pitchFamily="34" charset="0"/>
              <a:cs typeface="Times New Roman" panose="02020603050405020304" pitchFamily="18" charset="0"/>
            </a:endParaRPr>
          </a:p>
          <a:p>
            <a:pPr marL="342900" marR="0" lvl="0" indent="-342900" algn="l" defTabSz="914400" rtl="0" eaLnBrk="1" fontAlgn="auto" latinLnBrk="0" hangingPunct="1">
              <a:lnSpc>
                <a:spcPct val="200000"/>
              </a:lnSpc>
              <a:spcBef>
                <a:spcPts val="0"/>
              </a:spcBef>
              <a:spcAft>
                <a:spcPts val="800"/>
              </a:spcAft>
              <a:buClrTx/>
              <a:buSzTx/>
              <a:buFont typeface="Symbol" panose="05050102010706020507" pitchFamily="18" charset="2"/>
              <a:buChar char=""/>
              <a:tabLst/>
              <a:defRPr/>
            </a:pPr>
            <a:r>
              <a:rPr lang="en-US" sz="1800" dirty="0">
                <a:latin typeface="Calibri" panose="020F0502020204030204" pitchFamily="34" charset="0"/>
                <a:cs typeface="Times New Roman" panose="02020603050405020304" pitchFamily="18" charset="0"/>
              </a:rPr>
              <a:t>Is this an oversimplification of masking policies? It could be. But I don’t know what other variables would be good indicators of COVID case suppression.  Since masking is such a politized subject, it seemed appropriate. </a:t>
            </a:r>
          </a:p>
          <a:p>
            <a:pPr marL="342900" marR="0" lvl="0" indent="-342900" algn="l" defTabSz="914400" rtl="0" eaLnBrk="1" fontAlgn="auto" latinLnBrk="0" hangingPunct="1">
              <a:lnSpc>
                <a:spcPct val="200000"/>
              </a:lnSpc>
              <a:spcBef>
                <a:spcPts val="0"/>
              </a:spcBef>
              <a:spcAft>
                <a:spcPts val="800"/>
              </a:spcAft>
              <a:buClrTx/>
              <a:buSzTx/>
              <a:buFont typeface="Symbol" panose="05050102010706020507" pitchFamily="18" charset="2"/>
              <a:buChar char=""/>
              <a:tabLst/>
              <a:defRPr/>
            </a:pPr>
            <a:endParaRPr lang="en-US" sz="1800" dirty="0">
              <a:latin typeface="Calibri" panose="020F0502020204030204" pitchFamily="34" charset="0"/>
              <a:cs typeface="Times New Roman" panose="02020603050405020304" pitchFamily="18" charset="0"/>
            </a:endParaRPr>
          </a:p>
          <a:p>
            <a:pPr marL="342900" marR="0" lvl="0" indent="-342900" algn="l" defTabSz="914400" rtl="0" eaLnBrk="1" fontAlgn="auto" latinLnBrk="0" hangingPunct="1">
              <a:lnSpc>
                <a:spcPct val="200000"/>
              </a:lnSpc>
              <a:spcBef>
                <a:spcPts val="0"/>
              </a:spcBef>
              <a:spcAft>
                <a:spcPts val="800"/>
              </a:spcAft>
              <a:buClrTx/>
              <a:buSzTx/>
              <a:buFont typeface="Symbol" panose="05050102010706020507" pitchFamily="18" charset="2"/>
              <a:buChar char=""/>
              <a:tabLst/>
              <a:defRPr/>
            </a:pPr>
            <a:r>
              <a:rPr lang="en-US" sz="1800" dirty="0">
                <a:latin typeface="Calibri" panose="020F0502020204030204" pitchFamily="34" charset="0"/>
                <a:cs typeface="Times New Roman" panose="02020603050405020304" pitchFamily="18" charset="0"/>
              </a:rPr>
              <a:t>Did you review hospitalizations and or deaths? I did not. I wanted to focus solely on case counts. </a:t>
            </a:r>
          </a:p>
          <a:p>
            <a:pPr marL="342900" marR="0" lvl="0" indent="-342900" algn="l" defTabSz="914400" rtl="0" eaLnBrk="1" fontAlgn="auto" latinLnBrk="0" hangingPunct="1">
              <a:lnSpc>
                <a:spcPct val="200000"/>
              </a:lnSpc>
              <a:spcBef>
                <a:spcPts val="0"/>
              </a:spcBef>
              <a:spcAft>
                <a:spcPts val="800"/>
              </a:spcAft>
              <a:buClrTx/>
              <a:buSzTx/>
              <a:buFont typeface="Symbol" panose="05050102010706020507" pitchFamily="18" charset="2"/>
              <a:buChar char=""/>
              <a:tabLst/>
              <a:defRPr/>
            </a:pPr>
            <a:endParaRPr lang="en-US" sz="1800" dirty="0">
              <a:latin typeface="Calibri" panose="020F0502020204030204" pitchFamily="34" charset="0"/>
              <a:cs typeface="Times New Roman" panose="02020603050405020304" pitchFamily="18" charset="0"/>
            </a:endParaRPr>
          </a:p>
          <a:p>
            <a:pPr marL="342900" marR="0" lvl="0" indent="-342900" algn="l" defTabSz="914400" rtl="0" eaLnBrk="1" fontAlgn="auto" latinLnBrk="0" hangingPunct="1">
              <a:lnSpc>
                <a:spcPct val="200000"/>
              </a:lnSpc>
              <a:spcBef>
                <a:spcPts val="0"/>
              </a:spcBef>
              <a:spcAft>
                <a:spcPts val="800"/>
              </a:spcAft>
              <a:buClrTx/>
              <a:buSzTx/>
              <a:buFont typeface="Symbol" panose="05050102010706020507" pitchFamily="18" charset="2"/>
              <a:buChar char=""/>
              <a:tabLst/>
              <a:defRPr/>
            </a:pPr>
            <a:endParaRPr lang="en-US" sz="1800" dirty="0"/>
          </a:p>
          <a:p>
            <a:pPr marL="342900" marR="0" lvl="0" indent="-342900">
              <a:lnSpc>
                <a:spcPct val="200000"/>
              </a:lnSpc>
              <a:spcBef>
                <a:spcPts val="0"/>
              </a:spcBef>
              <a:spcAft>
                <a:spcPts val="800"/>
              </a:spcAft>
              <a:buFont typeface="Symbol" panose="05050102010706020507" pitchFamily="18" charset="2"/>
              <a:buChar char=""/>
            </a:pPr>
            <a:endParaRPr lang="en-US" sz="1800" b="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200000"/>
              </a:lnSpc>
              <a:spcBef>
                <a:spcPts val="0"/>
              </a:spcBef>
              <a:spcAft>
                <a:spcPts val="800"/>
              </a:spcAft>
              <a:buFont typeface="Symbol" panose="05050102010706020507" pitchFamily="18" charset="2"/>
              <a:buChar char=""/>
            </a:pPr>
            <a:endParaRPr lang="en-US" sz="1800" b="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CB5EB413-841F-4354-BE0C-0D0B4989CEC1}" type="slidenum">
              <a:rPr lang="en-US" smtClean="0"/>
              <a:t>12</a:t>
            </a:fld>
            <a:endParaRPr lang="en-US"/>
          </a:p>
        </p:txBody>
      </p:sp>
    </p:spTree>
    <p:extLst>
      <p:ext uri="{BB962C8B-B14F-4D97-AF65-F5344CB8AC3E}">
        <p14:creationId xmlns:p14="http://schemas.microsoft.com/office/powerpoint/2010/main" val="313563069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B5EB413-841F-4354-BE0C-0D0B4989CEC1}" type="slidenum">
              <a:rPr lang="en-US" smtClean="0"/>
              <a:t>4</a:t>
            </a:fld>
            <a:endParaRPr lang="en-US"/>
          </a:p>
        </p:txBody>
      </p:sp>
    </p:spTree>
    <p:extLst>
      <p:ext uri="{BB962C8B-B14F-4D97-AF65-F5344CB8AC3E}">
        <p14:creationId xmlns:p14="http://schemas.microsoft.com/office/powerpoint/2010/main" val="39429632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Calibri" panose="020F0502020204030204" pitchFamily="34" charset="0"/>
                <a:ea typeface="Calibri" panose="020F0502020204030204" pitchFamily="34" charset="0"/>
                <a:cs typeface="Times New Roman" panose="02020603050405020304" pitchFamily="18" charset="0"/>
              </a:rPr>
              <a:t>The data is collected by Oxford university and contains a robust data dictionary with a historical record of cumulative cases and “facial covering” policies</a:t>
            </a:r>
          </a:p>
          <a:p>
            <a:endParaRPr lang="en-US" dirty="0"/>
          </a:p>
          <a:p>
            <a:r>
              <a:rPr lang="en-US" sz="1800" dirty="0">
                <a:effectLst/>
                <a:latin typeface="Calibri" panose="020F0502020204030204" pitchFamily="34" charset="0"/>
                <a:ea typeface="Calibri" panose="020F0502020204030204" pitchFamily="34" charset="0"/>
                <a:cs typeface="Times New Roman" panose="02020603050405020304" pitchFamily="18" charset="0"/>
              </a:rPr>
              <a:t>There are a wide variety of other metrics, even a stringency index that shows how governments responded to the virus, but the one two I was interested in were: H6_Facial Coverings and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ConfirmedCases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sz="1800" dirty="0">
              <a:effectLst/>
              <a:latin typeface="Calibri" panose="020F0502020204030204" pitchFamily="34" charset="0"/>
              <a:cs typeface="Times New Roman" panose="02020603050405020304" pitchFamily="18" charset="0"/>
            </a:endParaRPr>
          </a:p>
          <a:p>
            <a:pPr marL="342900" marR="0" lvl="0" indent="-342900">
              <a:lnSpc>
                <a:spcPct val="200000"/>
              </a:lnSpc>
              <a:spcBef>
                <a:spcPts val="0"/>
              </a:spcBef>
              <a:spcAft>
                <a:spcPts val="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0 – meant there were no mask policies </a:t>
            </a:r>
          </a:p>
          <a:p>
            <a:pPr marL="342900" marR="0" lvl="0" indent="-342900">
              <a:lnSpc>
                <a:spcPct val="200000"/>
              </a:lnSpc>
              <a:spcBef>
                <a:spcPts val="0"/>
              </a:spcBef>
              <a:spcAft>
                <a:spcPts val="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1 – meant masks were merely recommended</a:t>
            </a:r>
          </a:p>
          <a:p>
            <a:pPr marL="342900" marR="0" lvl="0" indent="-342900">
              <a:lnSpc>
                <a:spcPct val="200000"/>
              </a:lnSpc>
              <a:spcBef>
                <a:spcPts val="0"/>
              </a:spcBef>
              <a:spcAft>
                <a:spcPts val="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2 – meant that masks were required in some specified shared/public spaces outside the home with other people present, or some situations when social distancing not possible</a:t>
            </a:r>
          </a:p>
          <a:p>
            <a:pPr marL="342900" marR="0" lvl="0" indent="-342900">
              <a:lnSpc>
                <a:spcPct val="200000"/>
              </a:lnSpc>
              <a:spcBef>
                <a:spcPts val="0"/>
              </a:spcBef>
              <a:spcAft>
                <a:spcPts val="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3 – meant masks were required in all shared/public spaces outside the home with other people present and/or all situations when social distancing was not possible</a:t>
            </a:r>
          </a:p>
          <a:p>
            <a:pPr marL="342900" marR="0" lvl="0" indent="-342900">
              <a:lnSpc>
                <a:spcPct val="200000"/>
              </a:lnSpc>
              <a:spcBef>
                <a:spcPts val="0"/>
              </a:spcBef>
              <a:spcAft>
                <a:spcPts val="800"/>
              </a:spcAft>
              <a:buFont typeface="Symbol" panose="05050102010706020507" pitchFamily="18" charset="2"/>
              <a:buChar char=""/>
            </a:pPr>
            <a:r>
              <a:rPr lang="en-US" sz="1800" dirty="0">
                <a:effectLst/>
                <a:latin typeface="Calibri" panose="020F0502020204030204" pitchFamily="34" charset="0"/>
                <a:ea typeface="Calibri" panose="020F0502020204030204" pitchFamily="34" charset="0"/>
                <a:cs typeface="Times New Roman" panose="02020603050405020304" pitchFamily="18" charset="0"/>
              </a:rPr>
              <a:t>4 – meant that masks were required outside the home at all times regardless of location or presence of other people</a:t>
            </a:r>
          </a:p>
          <a:p>
            <a:endParaRPr lang="en-US" dirty="0"/>
          </a:p>
        </p:txBody>
      </p:sp>
      <p:sp>
        <p:nvSpPr>
          <p:cNvPr id="4" name="Slide Number Placeholder 3"/>
          <p:cNvSpPr>
            <a:spLocks noGrp="1"/>
          </p:cNvSpPr>
          <p:nvPr>
            <p:ph type="sldNum" sz="quarter" idx="5"/>
          </p:nvPr>
        </p:nvSpPr>
        <p:spPr/>
        <p:txBody>
          <a:bodyPr/>
          <a:lstStyle/>
          <a:p>
            <a:fld id="{CB5EB413-841F-4354-BE0C-0D0B4989CEC1}" type="slidenum">
              <a:rPr lang="en-US" smtClean="0"/>
              <a:t>5</a:t>
            </a:fld>
            <a:endParaRPr lang="en-US"/>
          </a:p>
        </p:txBody>
      </p:sp>
    </p:spTree>
    <p:extLst>
      <p:ext uri="{BB962C8B-B14F-4D97-AF65-F5344CB8AC3E}">
        <p14:creationId xmlns:p14="http://schemas.microsoft.com/office/powerpoint/2010/main" val="22664716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Looking for data discrepancies, I found that there was a </a:t>
            </a:r>
            <a:r>
              <a:rPr lang="en-US" sz="1800" dirty="0">
                <a:effectLst/>
                <a:latin typeface="Calibri" panose="020F0502020204030204" pitchFamily="34" charset="0"/>
                <a:ea typeface="Calibri" panose="020F0502020204030204" pitchFamily="34" charset="0"/>
                <a:cs typeface="Times New Roman" panose="02020603050405020304" pitchFamily="18" charset="0"/>
              </a:rPr>
              <a:t>massive gap in the facial covering metric. This doesn’t make logical sense, as January 2020 was the peak pandemic within the states. To alleviate this gap, I imputed the mode of all ordinal values for the month of January.</a:t>
            </a:r>
          </a:p>
          <a:p>
            <a:r>
              <a:rPr lang="en-US" sz="1800" dirty="0">
                <a:effectLst/>
                <a:latin typeface="Calibri" panose="020F0502020204030204" pitchFamily="34" charset="0"/>
                <a:ea typeface="Calibri" panose="020F0502020204030204" pitchFamily="34" charset="0"/>
                <a:cs typeface="Times New Roman" panose="02020603050405020304" pitchFamily="18" charset="0"/>
              </a:rPr>
              <a:t> </a:t>
            </a:r>
          </a:p>
          <a:p>
            <a:r>
              <a:rPr lang="en-US" sz="1800" dirty="0">
                <a:effectLst/>
                <a:latin typeface="Calibri" panose="020F0502020204030204" pitchFamily="34" charset="0"/>
                <a:ea typeface="Calibri" panose="020F0502020204030204" pitchFamily="34" charset="0"/>
                <a:cs typeface="Times New Roman" panose="02020603050405020304" pitchFamily="18" charset="0"/>
              </a:rPr>
              <a:t>I also noticed that the covid case column was cumulative case counts, which isn’t helpful when looking for correlation and daily case distribution over a timeline. To mitigate this, I partitioned the data by state, ordered by date, and subtracted the record from the prior record. </a:t>
            </a:r>
          </a:p>
          <a:p>
            <a:endParaRPr lang="en-US" sz="1800" dirty="0">
              <a:effectLst/>
              <a:latin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cs typeface="Times New Roman" panose="02020603050405020304" pitchFamily="18" charset="0"/>
              </a:rPr>
              <a:t>I also created a binary indicator for masks. If the scale was greater than 2,</a:t>
            </a:r>
            <a:r>
              <a:rPr lang="en-US" sz="1200" dirty="0">
                <a:effectLst/>
                <a:latin typeface="Calibri" panose="020F0502020204030204" pitchFamily="34" charset="0"/>
                <a:cs typeface="Times New Roman" panose="02020603050405020304" pitchFamily="18" charset="0"/>
              </a:rPr>
              <a:t> meaning </a:t>
            </a:r>
            <a:r>
              <a:rPr lang="en-US" sz="1200" dirty="0">
                <a:effectLst/>
                <a:latin typeface="Calibri" panose="020F0502020204030204" pitchFamily="34" charset="0"/>
                <a:ea typeface="Calibri" panose="020F0502020204030204" pitchFamily="34" charset="0"/>
                <a:cs typeface="Times New Roman" panose="02020603050405020304" pitchFamily="18" charset="0"/>
              </a:rPr>
              <a:t>masks were required in all shared/public spaces outside the home with other people present and/or all situations when social distancing was not possible, then I assigned a 1 else 0. </a:t>
            </a:r>
          </a:p>
          <a:p>
            <a:endParaRPr lang="en-US" dirty="0"/>
          </a:p>
        </p:txBody>
      </p:sp>
      <p:sp>
        <p:nvSpPr>
          <p:cNvPr id="4" name="Slide Number Placeholder 3"/>
          <p:cNvSpPr>
            <a:spLocks noGrp="1"/>
          </p:cNvSpPr>
          <p:nvPr>
            <p:ph type="sldNum" sz="quarter" idx="5"/>
          </p:nvPr>
        </p:nvSpPr>
        <p:spPr/>
        <p:txBody>
          <a:bodyPr/>
          <a:lstStyle/>
          <a:p>
            <a:fld id="{CB5EB413-841F-4354-BE0C-0D0B4989CEC1}" type="slidenum">
              <a:rPr lang="en-US" smtClean="0"/>
              <a:t>6</a:t>
            </a:fld>
            <a:endParaRPr lang="en-US"/>
          </a:p>
        </p:txBody>
      </p:sp>
    </p:spTree>
    <p:extLst>
      <p:ext uri="{BB962C8B-B14F-4D97-AF65-F5344CB8AC3E}">
        <p14:creationId xmlns:p14="http://schemas.microsoft.com/office/powerpoint/2010/main" val="361688039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To find the least stringent and most stringent states, I utilized the face coverings metric (ordinal metric). I added up the total number of days with a mask mandate, and the associated 0-4 mask scale.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Then, I created two separate datasets, one for the high masked states and one for the low masked states. And did some basic EDA with correlation heatmaps, scatter plots, and regression analysis.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The final method was to make predictions on covid case counts based on masking policy alone. I did this using a support vector machine model, decision tree model, and a random forest model.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CB5EB413-841F-4354-BE0C-0D0B4989CEC1}" type="slidenum">
              <a:rPr lang="en-US" smtClean="0"/>
              <a:t>7</a:t>
            </a:fld>
            <a:endParaRPr lang="en-US"/>
          </a:p>
        </p:txBody>
      </p:sp>
    </p:spTree>
    <p:extLst>
      <p:ext uri="{BB962C8B-B14F-4D97-AF65-F5344CB8AC3E}">
        <p14:creationId xmlns:p14="http://schemas.microsoft.com/office/powerpoint/2010/main" val="8360090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nSpc>
                <a:spcPct val="200000"/>
              </a:lnSpc>
              <a:spcBef>
                <a:spcPts val="0"/>
              </a:spcBef>
              <a:spcAft>
                <a:spcPts val="800"/>
              </a:spcAft>
            </a:pPr>
            <a:r>
              <a:rPr lang="en-US" sz="1800" b="1" dirty="0">
                <a:effectLst/>
                <a:latin typeface="Calibri" panose="020F0502020204030204" pitchFamily="34" charset="0"/>
                <a:ea typeface="Calibri" panose="020F0502020204030204" pitchFamily="34" charset="0"/>
                <a:cs typeface="Times New Roman" panose="02020603050405020304" pitchFamily="18" charset="0"/>
              </a:rPr>
              <a:t>Hypothesis Question # 1 - What states have the most stringent masking policies? </a:t>
            </a:r>
            <a:r>
              <a:rPr lang="en-US" sz="1800" dirty="0">
                <a:effectLst/>
                <a:latin typeface="Calibri" panose="020F0502020204030204" pitchFamily="34" charset="0"/>
                <a:ea typeface="Calibri" panose="020F0502020204030204" pitchFamily="34" charset="0"/>
                <a:cs typeface="Times New Roman" panose="02020603050405020304" pitchFamily="18" charset="0"/>
              </a:rPr>
              <a:t>North Carolina and Massachusetts had the highest 0-4 scale per month than any other state. However, New York had the most months that required a mask. Remember, some states required masks outdoors, even when nobody was around (scale 4). These mask policies pushed North Carolina and Massachusetts above the rest.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effectLst/>
                <a:latin typeface="Calibri" panose="020F0502020204030204" pitchFamily="34" charset="0"/>
                <a:ea typeface="Calibri" panose="020F0502020204030204" pitchFamily="34" charset="0"/>
                <a:cs typeface="Times New Roman" panose="02020603050405020304" pitchFamily="18" charset="0"/>
              </a:rPr>
              <a:t>Hypothesis Question # 2 - What states have the least stringent masking policies?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Nebraska, Minnesota, and Georgia had the lowest 0-4 scale per month than any other state. However, South Dakota and Wyoming also never had a mask mandate. Remember, some states “recommended” masks (scale 1), which added to the totals.  </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effectLst/>
                <a:latin typeface="Calibri" panose="020F0502020204030204" pitchFamily="34" charset="0"/>
                <a:ea typeface="Calibri" panose="020F0502020204030204" pitchFamily="34" charset="0"/>
                <a:cs typeface="Times New Roman" panose="02020603050405020304" pitchFamily="18" charset="0"/>
              </a:rPr>
              <a:t>Hypothesis Question # 3 - Did statewide policies make a difference in suppressing covid case counts?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effectLst/>
                <a:latin typeface="Calibri" panose="020F0502020204030204" pitchFamily="34" charset="0"/>
                <a:ea typeface="Calibri" panose="020F0502020204030204" pitchFamily="34" charset="0"/>
                <a:cs typeface="Times New Roman" panose="02020603050405020304" pitchFamily="18" charset="0"/>
              </a:rPr>
              <a:t>Correlation heatmaps and scatter plots show that the more months that required masks, the higher the cases were. </a:t>
            </a:r>
            <a:r>
              <a:rPr lang="en-US" sz="1800" dirty="0">
                <a:effectLst/>
                <a:latin typeface="Calibri" panose="020F0502020204030204" pitchFamily="34" charset="0"/>
                <a:ea typeface="Calibri" panose="020F0502020204030204" pitchFamily="34" charset="0"/>
                <a:cs typeface="Times New Roman" panose="02020603050405020304" pitchFamily="18" charset="0"/>
              </a:rPr>
              <a:t>Showing neighboring states shows that states with a mask mandate have the exact same curve and case counts as those without mandates. Looking at Nebraska and Iowa’s seven day moving case average, adjusted for population, shows near identical movement and case counts. The same can be seen for other states Minnesota compared to Michigan, Georgia compared to North Carolina [Appendix D of white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papaer</a:t>
            </a:r>
            <a:r>
              <a:rPr lang="en-US" sz="1800" dirty="0">
                <a:effectLst/>
                <a:latin typeface="Calibri" panose="020F0502020204030204" pitchFamily="34" charset="0"/>
                <a:ea typeface="Calibri" panose="020F0502020204030204" pitchFamily="34" charset="0"/>
                <a:cs typeface="Times New Roman" panose="02020603050405020304" pitchFamily="18" charset="0"/>
              </a:rPr>
              <a:t>]. Regression analysis yields a relatively low R</a:t>
            </a:r>
            <a:r>
              <a:rPr lang="en-US" sz="1800" baseline="30000" dirty="0">
                <a:effectLst/>
                <a:latin typeface="Calibri" panose="020F0502020204030204" pitchFamily="34" charset="0"/>
                <a:ea typeface="Calibri" panose="020F0502020204030204" pitchFamily="34" charset="0"/>
                <a:cs typeface="Times New Roman" panose="02020603050405020304" pitchFamily="18" charset="0"/>
              </a:rPr>
              <a:t>2</a:t>
            </a:r>
            <a:r>
              <a:rPr lang="en-US" sz="1800" dirty="0">
                <a:effectLst/>
                <a:latin typeface="Calibri" panose="020F0502020204030204" pitchFamily="34" charset="0"/>
                <a:ea typeface="Calibri" panose="020F0502020204030204" pitchFamily="34" charset="0"/>
                <a:cs typeface="Times New Roman" panose="02020603050405020304" pitchFamily="18" charset="0"/>
              </a:rPr>
              <a:t> where the highest was at .28 (on high masked states) and the at lowest .1 (low masked states). All p-values are statistically insignificant ranging from 0.161 to 0.674. This seems to indicate that state mask mandates account for little variance in covid cases.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CB5EB413-841F-4354-BE0C-0D0B4989CEC1}" type="slidenum">
              <a:rPr lang="en-US" smtClean="0"/>
              <a:t>8</a:t>
            </a:fld>
            <a:endParaRPr lang="en-US"/>
          </a:p>
        </p:txBody>
      </p:sp>
    </p:spTree>
    <p:extLst>
      <p:ext uri="{BB962C8B-B14F-4D97-AF65-F5344CB8AC3E}">
        <p14:creationId xmlns:p14="http://schemas.microsoft.com/office/powerpoint/2010/main" val="5580098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effectLst/>
                <a:latin typeface="Calibri" panose="020F0502020204030204" pitchFamily="34" charset="0"/>
                <a:ea typeface="Calibri" panose="020F0502020204030204" pitchFamily="34" charset="0"/>
                <a:cs typeface="Times New Roman" panose="02020603050405020304" pitchFamily="18" charset="0"/>
              </a:rPr>
              <a:t>To illustrate masking policies across the country, I created a time laps of all states (minus Alaska and Hawaii), showing weekly cases aggregations in red, and a red X for weeks a mask mandate was implemented. I’ve sped this up for the sake of time, but the full workbook is in the </a:t>
            </a:r>
            <a:r>
              <a:rPr lang="en-US" sz="1200" dirty="0" err="1">
                <a:effectLst/>
                <a:latin typeface="Calibri" panose="020F0502020204030204" pitchFamily="34" charset="0"/>
                <a:ea typeface="Calibri" panose="020F0502020204030204" pitchFamily="34" charset="0"/>
                <a:cs typeface="Times New Roman" panose="02020603050405020304" pitchFamily="18" charset="0"/>
              </a:rPr>
              <a:t>Github</a:t>
            </a:r>
            <a:r>
              <a:rPr lang="en-US" sz="1200" dirty="0">
                <a:effectLst/>
                <a:latin typeface="Calibri" panose="020F0502020204030204" pitchFamily="34" charset="0"/>
                <a:ea typeface="Calibri" panose="020F0502020204030204" pitchFamily="34" charset="0"/>
                <a:cs typeface="Times New Roman" panose="02020603050405020304" pitchFamily="18" charset="0"/>
              </a:rPr>
              <a:t> repository. </a:t>
            </a:r>
          </a:p>
          <a:p>
            <a:endParaRPr lang="en-US" dirty="0"/>
          </a:p>
          <a:p>
            <a:endParaRPr lang="en-US" dirty="0"/>
          </a:p>
        </p:txBody>
      </p:sp>
      <p:sp>
        <p:nvSpPr>
          <p:cNvPr id="4" name="Slide Number Placeholder 3"/>
          <p:cNvSpPr>
            <a:spLocks noGrp="1"/>
          </p:cNvSpPr>
          <p:nvPr>
            <p:ph type="sldNum" sz="quarter" idx="5"/>
          </p:nvPr>
        </p:nvSpPr>
        <p:spPr/>
        <p:txBody>
          <a:bodyPr/>
          <a:lstStyle/>
          <a:p>
            <a:fld id="{CB5EB413-841F-4354-BE0C-0D0B4989CEC1}" type="slidenum">
              <a:rPr lang="en-US" smtClean="0"/>
              <a:t>9</a:t>
            </a:fld>
            <a:endParaRPr lang="en-US"/>
          </a:p>
        </p:txBody>
      </p:sp>
    </p:spTree>
    <p:extLst>
      <p:ext uri="{BB962C8B-B14F-4D97-AF65-F5344CB8AC3E}">
        <p14:creationId xmlns:p14="http://schemas.microsoft.com/office/powerpoint/2010/main" val="27343635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effectLst/>
                <a:latin typeface="Calibri" panose="020F0502020204030204" pitchFamily="34" charset="0"/>
                <a:ea typeface="Calibri" panose="020F0502020204030204" pitchFamily="34" charset="0"/>
                <a:cs typeface="Times New Roman" panose="02020603050405020304" pitchFamily="18" charset="0"/>
              </a:rPr>
              <a:t>Hypothesis Question # 4 - Can covid case predictions be made based on masking policies?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The final step was to predict masking policies based on covid cases. I did this with the entire population of states and yielded pretty good results. The Support Vector Machine yielded 71% accuracy, Decision Tree 66% accuracy, and Random Forest 66% accuracy. However, these results are very misleading. The trend analysis showed that states tended to implement mask mandates as cases were rising, while removing mandates once they were descending. Unless there are more control states, i.e. states that didn’t have mandates, then these predictions will be easy to make.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CB5EB413-841F-4354-BE0C-0D0B4989CEC1}" type="slidenum">
              <a:rPr lang="en-US" smtClean="0"/>
              <a:t>10</a:t>
            </a:fld>
            <a:endParaRPr lang="en-US"/>
          </a:p>
        </p:txBody>
      </p:sp>
    </p:spTree>
    <p:extLst>
      <p:ext uri="{BB962C8B-B14F-4D97-AF65-F5344CB8AC3E}">
        <p14:creationId xmlns:p14="http://schemas.microsoft.com/office/powerpoint/2010/main" val="399438301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These data don’t support the theory that statewide mask mandates slow the spread of covid. This is not an assertion that masks don’t work. This is just highlighting that everyday mask usage mandated by the state, yield little to no correlation of slowing the spread of covid cases.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Calibri" panose="020F0502020204030204" pitchFamily="34" charset="0"/>
                <a:ea typeface="Calibri" panose="020F0502020204030204" pitchFamily="34" charset="0"/>
                <a:cs typeface="Times New Roman" panose="02020603050405020304" pitchFamily="18" charset="0"/>
              </a:rPr>
              <a:t>I’d also like to do a full analysis on the spread within schools. Many studies and analyses have shown that children don’t get nearly as sick and are not the vectors of the disease [8][9][10][11][12]. I would like to conduct a similar analysis of covid cases within schools. </a:t>
            </a:r>
            <a:endParaRPr lang="en-US" dirty="0"/>
          </a:p>
        </p:txBody>
      </p:sp>
      <p:sp>
        <p:nvSpPr>
          <p:cNvPr id="4" name="Slide Number Placeholder 3"/>
          <p:cNvSpPr>
            <a:spLocks noGrp="1"/>
          </p:cNvSpPr>
          <p:nvPr>
            <p:ph type="sldNum" sz="quarter" idx="5"/>
          </p:nvPr>
        </p:nvSpPr>
        <p:spPr/>
        <p:txBody>
          <a:bodyPr/>
          <a:lstStyle/>
          <a:p>
            <a:fld id="{CB5EB413-841F-4354-BE0C-0D0B4989CEC1}" type="slidenum">
              <a:rPr lang="en-US" smtClean="0"/>
              <a:t>11</a:t>
            </a:fld>
            <a:endParaRPr lang="en-US"/>
          </a:p>
        </p:txBody>
      </p:sp>
    </p:spTree>
    <p:extLst>
      <p:ext uri="{BB962C8B-B14F-4D97-AF65-F5344CB8AC3E}">
        <p14:creationId xmlns:p14="http://schemas.microsoft.com/office/powerpoint/2010/main" val="29382211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21515C-55EC-46A0-BDCC-812DFDE9200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4BD40EF-C8BC-4B64-953F-681A815AD84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836705C-6E5B-4E45-9111-92C4E5644C00}"/>
              </a:ext>
            </a:extLst>
          </p:cNvPr>
          <p:cNvSpPr>
            <a:spLocks noGrp="1"/>
          </p:cNvSpPr>
          <p:nvPr>
            <p:ph type="dt" sz="half" idx="10"/>
          </p:nvPr>
        </p:nvSpPr>
        <p:spPr/>
        <p:txBody>
          <a:bodyPr/>
          <a:lstStyle/>
          <a:p>
            <a:fld id="{0CC6964E-67F9-4D53-BF8F-39822BCBC5B0}" type="datetimeFigureOut">
              <a:rPr lang="en-US" smtClean="0"/>
              <a:t>8/4/2021</a:t>
            </a:fld>
            <a:endParaRPr lang="en-US"/>
          </a:p>
        </p:txBody>
      </p:sp>
      <p:sp>
        <p:nvSpPr>
          <p:cNvPr id="5" name="Footer Placeholder 4">
            <a:extLst>
              <a:ext uri="{FF2B5EF4-FFF2-40B4-BE49-F238E27FC236}">
                <a16:creationId xmlns:a16="http://schemas.microsoft.com/office/drawing/2014/main" id="{B43B79B5-57E7-45F7-991F-5063E5E1772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D51306D-9E35-4322-8C9F-62D7840B6D2C}"/>
              </a:ext>
            </a:extLst>
          </p:cNvPr>
          <p:cNvSpPr>
            <a:spLocks noGrp="1"/>
          </p:cNvSpPr>
          <p:nvPr>
            <p:ph type="sldNum" sz="quarter" idx="12"/>
          </p:nvPr>
        </p:nvSpPr>
        <p:spPr/>
        <p:txBody>
          <a:bodyPr/>
          <a:lstStyle/>
          <a:p>
            <a:fld id="{A3B9CEF5-C469-45FC-8701-445A0A2045B3}" type="slidenum">
              <a:rPr lang="en-US" smtClean="0"/>
              <a:t>‹#›</a:t>
            </a:fld>
            <a:endParaRPr lang="en-US"/>
          </a:p>
        </p:txBody>
      </p:sp>
    </p:spTree>
    <p:extLst>
      <p:ext uri="{BB962C8B-B14F-4D97-AF65-F5344CB8AC3E}">
        <p14:creationId xmlns:p14="http://schemas.microsoft.com/office/powerpoint/2010/main" val="38824945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C346A5-D6DD-48A1-B338-E8EA328685F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1FAD3D8-F9D4-4459-947F-4DE1F5AE78D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03B929C-834E-4565-BC4E-044FA090A697}"/>
              </a:ext>
            </a:extLst>
          </p:cNvPr>
          <p:cNvSpPr>
            <a:spLocks noGrp="1"/>
          </p:cNvSpPr>
          <p:nvPr>
            <p:ph type="dt" sz="half" idx="10"/>
          </p:nvPr>
        </p:nvSpPr>
        <p:spPr/>
        <p:txBody>
          <a:bodyPr/>
          <a:lstStyle/>
          <a:p>
            <a:fld id="{0CC6964E-67F9-4D53-BF8F-39822BCBC5B0}" type="datetimeFigureOut">
              <a:rPr lang="en-US" smtClean="0"/>
              <a:t>8/4/2021</a:t>
            </a:fld>
            <a:endParaRPr lang="en-US"/>
          </a:p>
        </p:txBody>
      </p:sp>
      <p:sp>
        <p:nvSpPr>
          <p:cNvPr id="5" name="Footer Placeholder 4">
            <a:extLst>
              <a:ext uri="{FF2B5EF4-FFF2-40B4-BE49-F238E27FC236}">
                <a16:creationId xmlns:a16="http://schemas.microsoft.com/office/drawing/2014/main" id="{81926847-B8D1-4A0F-8DA6-E14CD9F14C1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102F535-76DD-42D0-B8FE-0989FD5B05E6}"/>
              </a:ext>
            </a:extLst>
          </p:cNvPr>
          <p:cNvSpPr>
            <a:spLocks noGrp="1"/>
          </p:cNvSpPr>
          <p:nvPr>
            <p:ph type="sldNum" sz="quarter" idx="12"/>
          </p:nvPr>
        </p:nvSpPr>
        <p:spPr/>
        <p:txBody>
          <a:bodyPr/>
          <a:lstStyle/>
          <a:p>
            <a:fld id="{A3B9CEF5-C469-45FC-8701-445A0A2045B3}" type="slidenum">
              <a:rPr lang="en-US" smtClean="0"/>
              <a:t>‹#›</a:t>
            </a:fld>
            <a:endParaRPr lang="en-US"/>
          </a:p>
        </p:txBody>
      </p:sp>
    </p:spTree>
    <p:extLst>
      <p:ext uri="{BB962C8B-B14F-4D97-AF65-F5344CB8AC3E}">
        <p14:creationId xmlns:p14="http://schemas.microsoft.com/office/powerpoint/2010/main" val="13499091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A698C5C-30AE-4C95-8520-66909C457EF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F792582-A377-4573-B113-110E8B9729C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14911E1-9A01-49D9-BFB6-69074C8427A2}"/>
              </a:ext>
            </a:extLst>
          </p:cNvPr>
          <p:cNvSpPr>
            <a:spLocks noGrp="1"/>
          </p:cNvSpPr>
          <p:nvPr>
            <p:ph type="dt" sz="half" idx="10"/>
          </p:nvPr>
        </p:nvSpPr>
        <p:spPr/>
        <p:txBody>
          <a:bodyPr/>
          <a:lstStyle/>
          <a:p>
            <a:fld id="{0CC6964E-67F9-4D53-BF8F-39822BCBC5B0}" type="datetimeFigureOut">
              <a:rPr lang="en-US" smtClean="0"/>
              <a:t>8/4/2021</a:t>
            </a:fld>
            <a:endParaRPr lang="en-US"/>
          </a:p>
        </p:txBody>
      </p:sp>
      <p:sp>
        <p:nvSpPr>
          <p:cNvPr id="5" name="Footer Placeholder 4">
            <a:extLst>
              <a:ext uri="{FF2B5EF4-FFF2-40B4-BE49-F238E27FC236}">
                <a16:creationId xmlns:a16="http://schemas.microsoft.com/office/drawing/2014/main" id="{8FD3A10F-8D85-4387-9E08-6F9AC42DF3F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222E5D5-3B00-425D-8CEA-5DEFC09A4A2F}"/>
              </a:ext>
            </a:extLst>
          </p:cNvPr>
          <p:cNvSpPr>
            <a:spLocks noGrp="1"/>
          </p:cNvSpPr>
          <p:nvPr>
            <p:ph type="sldNum" sz="quarter" idx="12"/>
          </p:nvPr>
        </p:nvSpPr>
        <p:spPr/>
        <p:txBody>
          <a:bodyPr/>
          <a:lstStyle/>
          <a:p>
            <a:fld id="{A3B9CEF5-C469-45FC-8701-445A0A2045B3}" type="slidenum">
              <a:rPr lang="en-US" smtClean="0"/>
              <a:t>‹#›</a:t>
            </a:fld>
            <a:endParaRPr lang="en-US"/>
          </a:p>
        </p:txBody>
      </p:sp>
    </p:spTree>
    <p:extLst>
      <p:ext uri="{BB962C8B-B14F-4D97-AF65-F5344CB8AC3E}">
        <p14:creationId xmlns:p14="http://schemas.microsoft.com/office/powerpoint/2010/main" val="38680050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F632A4-E86A-4619-B539-542F4CDF956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A663E46-CC5D-4F57-BF4F-3C3840D0E85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97101D2-0616-4A48-BC2A-FB59AE60A8D6}"/>
              </a:ext>
            </a:extLst>
          </p:cNvPr>
          <p:cNvSpPr>
            <a:spLocks noGrp="1"/>
          </p:cNvSpPr>
          <p:nvPr>
            <p:ph type="dt" sz="half" idx="10"/>
          </p:nvPr>
        </p:nvSpPr>
        <p:spPr/>
        <p:txBody>
          <a:bodyPr/>
          <a:lstStyle/>
          <a:p>
            <a:fld id="{0CC6964E-67F9-4D53-BF8F-39822BCBC5B0}" type="datetimeFigureOut">
              <a:rPr lang="en-US" smtClean="0"/>
              <a:t>8/4/2021</a:t>
            </a:fld>
            <a:endParaRPr lang="en-US"/>
          </a:p>
        </p:txBody>
      </p:sp>
      <p:sp>
        <p:nvSpPr>
          <p:cNvPr id="5" name="Footer Placeholder 4">
            <a:extLst>
              <a:ext uri="{FF2B5EF4-FFF2-40B4-BE49-F238E27FC236}">
                <a16:creationId xmlns:a16="http://schemas.microsoft.com/office/drawing/2014/main" id="{EA588AE2-2841-47F0-8C9C-DB6E9C5B66C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AF4988B-C5F8-4F98-9C14-43D2424BB9B4}"/>
              </a:ext>
            </a:extLst>
          </p:cNvPr>
          <p:cNvSpPr>
            <a:spLocks noGrp="1"/>
          </p:cNvSpPr>
          <p:nvPr>
            <p:ph type="sldNum" sz="quarter" idx="12"/>
          </p:nvPr>
        </p:nvSpPr>
        <p:spPr/>
        <p:txBody>
          <a:bodyPr/>
          <a:lstStyle/>
          <a:p>
            <a:fld id="{A3B9CEF5-C469-45FC-8701-445A0A2045B3}" type="slidenum">
              <a:rPr lang="en-US" smtClean="0"/>
              <a:t>‹#›</a:t>
            </a:fld>
            <a:endParaRPr lang="en-US"/>
          </a:p>
        </p:txBody>
      </p:sp>
    </p:spTree>
    <p:extLst>
      <p:ext uri="{BB962C8B-B14F-4D97-AF65-F5344CB8AC3E}">
        <p14:creationId xmlns:p14="http://schemas.microsoft.com/office/powerpoint/2010/main" val="7947739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F02F5B-A6C9-4F16-AD8C-26C5583F837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46680BF-EC20-4743-A9BD-5A637435917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F389BA5-AC95-48D0-AAEF-8EE5DCB91259}"/>
              </a:ext>
            </a:extLst>
          </p:cNvPr>
          <p:cNvSpPr>
            <a:spLocks noGrp="1"/>
          </p:cNvSpPr>
          <p:nvPr>
            <p:ph type="dt" sz="half" idx="10"/>
          </p:nvPr>
        </p:nvSpPr>
        <p:spPr/>
        <p:txBody>
          <a:bodyPr/>
          <a:lstStyle/>
          <a:p>
            <a:fld id="{0CC6964E-67F9-4D53-BF8F-39822BCBC5B0}" type="datetimeFigureOut">
              <a:rPr lang="en-US" smtClean="0"/>
              <a:t>8/4/2021</a:t>
            </a:fld>
            <a:endParaRPr lang="en-US"/>
          </a:p>
        </p:txBody>
      </p:sp>
      <p:sp>
        <p:nvSpPr>
          <p:cNvPr id="5" name="Footer Placeholder 4">
            <a:extLst>
              <a:ext uri="{FF2B5EF4-FFF2-40B4-BE49-F238E27FC236}">
                <a16:creationId xmlns:a16="http://schemas.microsoft.com/office/drawing/2014/main" id="{C71C372C-1B9D-4A0D-B4FE-5A9CFC6190D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085AAE-83E5-46D1-94F8-A433F3C63C52}"/>
              </a:ext>
            </a:extLst>
          </p:cNvPr>
          <p:cNvSpPr>
            <a:spLocks noGrp="1"/>
          </p:cNvSpPr>
          <p:nvPr>
            <p:ph type="sldNum" sz="quarter" idx="12"/>
          </p:nvPr>
        </p:nvSpPr>
        <p:spPr/>
        <p:txBody>
          <a:bodyPr/>
          <a:lstStyle/>
          <a:p>
            <a:fld id="{A3B9CEF5-C469-45FC-8701-445A0A2045B3}" type="slidenum">
              <a:rPr lang="en-US" smtClean="0"/>
              <a:t>‹#›</a:t>
            </a:fld>
            <a:endParaRPr lang="en-US"/>
          </a:p>
        </p:txBody>
      </p:sp>
    </p:spTree>
    <p:extLst>
      <p:ext uri="{BB962C8B-B14F-4D97-AF65-F5344CB8AC3E}">
        <p14:creationId xmlns:p14="http://schemas.microsoft.com/office/powerpoint/2010/main" val="4943162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DC60E6-056E-4D70-BE04-C541F8AB180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B9741CB-2D80-41E8-927D-D7EF96D4BE4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1F489F8-BA93-4579-AA8D-1C61A385425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40E1578-AD79-437C-8CB2-E3F20E46404D}"/>
              </a:ext>
            </a:extLst>
          </p:cNvPr>
          <p:cNvSpPr>
            <a:spLocks noGrp="1"/>
          </p:cNvSpPr>
          <p:nvPr>
            <p:ph type="dt" sz="half" idx="10"/>
          </p:nvPr>
        </p:nvSpPr>
        <p:spPr/>
        <p:txBody>
          <a:bodyPr/>
          <a:lstStyle/>
          <a:p>
            <a:fld id="{0CC6964E-67F9-4D53-BF8F-39822BCBC5B0}" type="datetimeFigureOut">
              <a:rPr lang="en-US" smtClean="0"/>
              <a:t>8/4/2021</a:t>
            </a:fld>
            <a:endParaRPr lang="en-US"/>
          </a:p>
        </p:txBody>
      </p:sp>
      <p:sp>
        <p:nvSpPr>
          <p:cNvPr id="6" name="Footer Placeholder 5">
            <a:extLst>
              <a:ext uri="{FF2B5EF4-FFF2-40B4-BE49-F238E27FC236}">
                <a16:creationId xmlns:a16="http://schemas.microsoft.com/office/drawing/2014/main" id="{2174E884-0E2A-4081-A4A5-A2E1E05E289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CE3F469-AE15-4AA2-A7DD-32C9E0747B63}"/>
              </a:ext>
            </a:extLst>
          </p:cNvPr>
          <p:cNvSpPr>
            <a:spLocks noGrp="1"/>
          </p:cNvSpPr>
          <p:nvPr>
            <p:ph type="sldNum" sz="quarter" idx="12"/>
          </p:nvPr>
        </p:nvSpPr>
        <p:spPr/>
        <p:txBody>
          <a:bodyPr/>
          <a:lstStyle/>
          <a:p>
            <a:fld id="{A3B9CEF5-C469-45FC-8701-445A0A2045B3}" type="slidenum">
              <a:rPr lang="en-US" smtClean="0"/>
              <a:t>‹#›</a:t>
            </a:fld>
            <a:endParaRPr lang="en-US"/>
          </a:p>
        </p:txBody>
      </p:sp>
    </p:spTree>
    <p:extLst>
      <p:ext uri="{BB962C8B-B14F-4D97-AF65-F5344CB8AC3E}">
        <p14:creationId xmlns:p14="http://schemas.microsoft.com/office/powerpoint/2010/main" val="38189489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368E9B-4DCD-4DAA-882D-4AC8256C2C8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526A113-C4F4-4473-A743-0CA2AF3F6E9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39C26A1-4B5E-4C2C-9CC0-39CB70A87C4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5F8A1D6-0264-48A9-9062-12432DE3479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5EBB88E-E047-4EBD-90C4-093882B5AA5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46C561F-978D-4FD9-B067-BF89876E39A5}"/>
              </a:ext>
            </a:extLst>
          </p:cNvPr>
          <p:cNvSpPr>
            <a:spLocks noGrp="1"/>
          </p:cNvSpPr>
          <p:nvPr>
            <p:ph type="dt" sz="half" idx="10"/>
          </p:nvPr>
        </p:nvSpPr>
        <p:spPr/>
        <p:txBody>
          <a:bodyPr/>
          <a:lstStyle/>
          <a:p>
            <a:fld id="{0CC6964E-67F9-4D53-BF8F-39822BCBC5B0}" type="datetimeFigureOut">
              <a:rPr lang="en-US" smtClean="0"/>
              <a:t>8/4/2021</a:t>
            </a:fld>
            <a:endParaRPr lang="en-US"/>
          </a:p>
        </p:txBody>
      </p:sp>
      <p:sp>
        <p:nvSpPr>
          <p:cNvPr id="8" name="Footer Placeholder 7">
            <a:extLst>
              <a:ext uri="{FF2B5EF4-FFF2-40B4-BE49-F238E27FC236}">
                <a16:creationId xmlns:a16="http://schemas.microsoft.com/office/drawing/2014/main" id="{4F9F94A7-1E35-4FE6-BEBD-DE673F0BE70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456F77C8-89C8-4265-83C0-908C80761A7D}"/>
              </a:ext>
            </a:extLst>
          </p:cNvPr>
          <p:cNvSpPr>
            <a:spLocks noGrp="1"/>
          </p:cNvSpPr>
          <p:nvPr>
            <p:ph type="sldNum" sz="quarter" idx="12"/>
          </p:nvPr>
        </p:nvSpPr>
        <p:spPr/>
        <p:txBody>
          <a:bodyPr/>
          <a:lstStyle/>
          <a:p>
            <a:fld id="{A3B9CEF5-C469-45FC-8701-445A0A2045B3}" type="slidenum">
              <a:rPr lang="en-US" smtClean="0"/>
              <a:t>‹#›</a:t>
            </a:fld>
            <a:endParaRPr lang="en-US"/>
          </a:p>
        </p:txBody>
      </p:sp>
    </p:spTree>
    <p:extLst>
      <p:ext uri="{BB962C8B-B14F-4D97-AF65-F5344CB8AC3E}">
        <p14:creationId xmlns:p14="http://schemas.microsoft.com/office/powerpoint/2010/main" val="1393371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E7C77F-0690-4315-B7A5-A938F5BAAC4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BB0135E-E2CA-4D51-AC75-3DFE42A0622B}"/>
              </a:ext>
            </a:extLst>
          </p:cNvPr>
          <p:cNvSpPr>
            <a:spLocks noGrp="1"/>
          </p:cNvSpPr>
          <p:nvPr>
            <p:ph type="dt" sz="half" idx="10"/>
          </p:nvPr>
        </p:nvSpPr>
        <p:spPr/>
        <p:txBody>
          <a:bodyPr/>
          <a:lstStyle/>
          <a:p>
            <a:fld id="{0CC6964E-67F9-4D53-BF8F-39822BCBC5B0}" type="datetimeFigureOut">
              <a:rPr lang="en-US" smtClean="0"/>
              <a:t>8/4/2021</a:t>
            </a:fld>
            <a:endParaRPr lang="en-US"/>
          </a:p>
        </p:txBody>
      </p:sp>
      <p:sp>
        <p:nvSpPr>
          <p:cNvPr id="4" name="Footer Placeholder 3">
            <a:extLst>
              <a:ext uri="{FF2B5EF4-FFF2-40B4-BE49-F238E27FC236}">
                <a16:creationId xmlns:a16="http://schemas.microsoft.com/office/drawing/2014/main" id="{E9C20374-5674-4AB6-8305-40B21084846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8C4CC30-C28E-4C70-A919-DDD75567F722}"/>
              </a:ext>
            </a:extLst>
          </p:cNvPr>
          <p:cNvSpPr>
            <a:spLocks noGrp="1"/>
          </p:cNvSpPr>
          <p:nvPr>
            <p:ph type="sldNum" sz="quarter" idx="12"/>
          </p:nvPr>
        </p:nvSpPr>
        <p:spPr/>
        <p:txBody>
          <a:bodyPr/>
          <a:lstStyle/>
          <a:p>
            <a:fld id="{A3B9CEF5-C469-45FC-8701-445A0A2045B3}" type="slidenum">
              <a:rPr lang="en-US" smtClean="0"/>
              <a:t>‹#›</a:t>
            </a:fld>
            <a:endParaRPr lang="en-US"/>
          </a:p>
        </p:txBody>
      </p:sp>
    </p:spTree>
    <p:extLst>
      <p:ext uri="{BB962C8B-B14F-4D97-AF65-F5344CB8AC3E}">
        <p14:creationId xmlns:p14="http://schemas.microsoft.com/office/powerpoint/2010/main" val="14729301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1A18BFF-E24F-4CA7-ACE6-C2289DECE313}"/>
              </a:ext>
            </a:extLst>
          </p:cNvPr>
          <p:cNvSpPr>
            <a:spLocks noGrp="1"/>
          </p:cNvSpPr>
          <p:nvPr>
            <p:ph type="dt" sz="half" idx="10"/>
          </p:nvPr>
        </p:nvSpPr>
        <p:spPr/>
        <p:txBody>
          <a:bodyPr/>
          <a:lstStyle/>
          <a:p>
            <a:fld id="{0CC6964E-67F9-4D53-BF8F-39822BCBC5B0}" type="datetimeFigureOut">
              <a:rPr lang="en-US" smtClean="0"/>
              <a:t>8/4/2021</a:t>
            </a:fld>
            <a:endParaRPr lang="en-US"/>
          </a:p>
        </p:txBody>
      </p:sp>
      <p:sp>
        <p:nvSpPr>
          <p:cNvPr id="3" name="Footer Placeholder 2">
            <a:extLst>
              <a:ext uri="{FF2B5EF4-FFF2-40B4-BE49-F238E27FC236}">
                <a16:creationId xmlns:a16="http://schemas.microsoft.com/office/drawing/2014/main" id="{6E7896C6-7FF2-43B8-9577-D94B0400EE1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6BC7E72-AE0B-4212-BF83-B0A71072ABD9}"/>
              </a:ext>
            </a:extLst>
          </p:cNvPr>
          <p:cNvSpPr>
            <a:spLocks noGrp="1"/>
          </p:cNvSpPr>
          <p:nvPr>
            <p:ph type="sldNum" sz="quarter" idx="12"/>
          </p:nvPr>
        </p:nvSpPr>
        <p:spPr/>
        <p:txBody>
          <a:bodyPr/>
          <a:lstStyle/>
          <a:p>
            <a:fld id="{A3B9CEF5-C469-45FC-8701-445A0A2045B3}" type="slidenum">
              <a:rPr lang="en-US" smtClean="0"/>
              <a:t>‹#›</a:t>
            </a:fld>
            <a:endParaRPr lang="en-US"/>
          </a:p>
        </p:txBody>
      </p:sp>
    </p:spTree>
    <p:extLst>
      <p:ext uri="{BB962C8B-B14F-4D97-AF65-F5344CB8AC3E}">
        <p14:creationId xmlns:p14="http://schemas.microsoft.com/office/powerpoint/2010/main" val="18677884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143346-C905-40F1-88D7-37E8B08030B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19A6648-0E66-44E0-93F1-B0EBB6746ED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31FF944-DFD6-4C35-8485-7EDBCB39B92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419A7CE-5F90-413D-8840-3231DBFC8CA9}"/>
              </a:ext>
            </a:extLst>
          </p:cNvPr>
          <p:cNvSpPr>
            <a:spLocks noGrp="1"/>
          </p:cNvSpPr>
          <p:nvPr>
            <p:ph type="dt" sz="half" idx="10"/>
          </p:nvPr>
        </p:nvSpPr>
        <p:spPr/>
        <p:txBody>
          <a:bodyPr/>
          <a:lstStyle/>
          <a:p>
            <a:fld id="{0CC6964E-67F9-4D53-BF8F-39822BCBC5B0}" type="datetimeFigureOut">
              <a:rPr lang="en-US" smtClean="0"/>
              <a:t>8/4/2021</a:t>
            </a:fld>
            <a:endParaRPr lang="en-US"/>
          </a:p>
        </p:txBody>
      </p:sp>
      <p:sp>
        <p:nvSpPr>
          <p:cNvPr id="6" name="Footer Placeholder 5">
            <a:extLst>
              <a:ext uri="{FF2B5EF4-FFF2-40B4-BE49-F238E27FC236}">
                <a16:creationId xmlns:a16="http://schemas.microsoft.com/office/drawing/2014/main" id="{C4AE5862-41EA-4400-8782-A935B9539BB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BAB7249-327E-4EAA-945A-A167D014D253}"/>
              </a:ext>
            </a:extLst>
          </p:cNvPr>
          <p:cNvSpPr>
            <a:spLocks noGrp="1"/>
          </p:cNvSpPr>
          <p:nvPr>
            <p:ph type="sldNum" sz="quarter" idx="12"/>
          </p:nvPr>
        </p:nvSpPr>
        <p:spPr/>
        <p:txBody>
          <a:bodyPr/>
          <a:lstStyle/>
          <a:p>
            <a:fld id="{A3B9CEF5-C469-45FC-8701-445A0A2045B3}" type="slidenum">
              <a:rPr lang="en-US" smtClean="0"/>
              <a:t>‹#›</a:t>
            </a:fld>
            <a:endParaRPr lang="en-US"/>
          </a:p>
        </p:txBody>
      </p:sp>
    </p:spTree>
    <p:extLst>
      <p:ext uri="{BB962C8B-B14F-4D97-AF65-F5344CB8AC3E}">
        <p14:creationId xmlns:p14="http://schemas.microsoft.com/office/powerpoint/2010/main" val="2938328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19DC25-9263-46E2-A92A-3263EC0F867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50C35B6-0270-49D7-99E4-F7D9D077FE4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F677AD3-62CC-40FD-AC65-C688F1BCE60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555FC7E-85C5-4C77-877D-CAEB19E40709}"/>
              </a:ext>
            </a:extLst>
          </p:cNvPr>
          <p:cNvSpPr>
            <a:spLocks noGrp="1"/>
          </p:cNvSpPr>
          <p:nvPr>
            <p:ph type="dt" sz="half" idx="10"/>
          </p:nvPr>
        </p:nvSpPr>
        <p:spPr/>
        <p:txBody>
          <a:bodyPr/>
          <a:lstStyle/>
          <a:p>
            <a:fld id="{0CC6964E-67F9-4D53-BF8F-39822BCBC5B0}" type="datetimeFigureOut">
              <a:rPr lang="en-US" smtClean="0"/>
              <a:t>8/4/2021</a:t>
            </a:fld>
            <a:endParaRPr lang="en-US"/>
          </a:p>
        </p:txBody>
      </p:sp>
      <p:sp>
        <p:nvSpPr>
          <p:cNvPr id="6" name="Footer Placeholder 5">
            <a:extLst>
              <a:ext uri="{FF2B5EF4-FFF2-40B4-BE49-F238E27FC236}">
                <a16:creationId xmlns:a16="http://schemas.microsoft.com/office/drawing/2014/main" id="{A7AD6DEF-5631-4223-8446-D14BD6ED9B4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52D8A92-70D3-440C-B825-DC60080D0693}"/>
              </a:ext>
            </a:extLst>
          </p:cNvPr>
          <p:cNvSpPr>
            <a:spLocks noGrp="1"/>
          </p:cNvSpPr>
          <p:nvPr>
            <p:ph type="sldNum" sz="quarter" idx="12"/>
          </p:nvPr>
        </p:nvSpPr>
        <p:spPr/>
        <p:txBody>
          <a:bodyPr/>
          <a:lstStyle/>
          <a:p>
            <a:fld id="{A3B9CEF5-C469-45FC-8701-445A0A2045B3}" type="slidenum">
              <a:rPr lang="en-US" smtClean="0"/>
              <a:t>‹#›</a:t>
            </a:fld>
            <a:endParaRPr lang="en-US"/>
          </a:p>
        </p:txBody>
      </p:sp>
    </p:spTree>
    <p:extLst>
      <p:ext uri="{BB962C8B-B14F-4D97-AF65-F5344CB8AC3E}">
        <p14:creationId xmlns:p14="http://schemas.microsoft.com/office/powerpoint/2010/main" val="288665821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F8E2572-A9C2-49D3-9FE5-42490BBE626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9E45792-2D21-4077-BFA0-43984559008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C4C924E-1949-4826-B6F5-61324ED1FD2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CC6964E-67F9-4D53-BF8F-39822BCBC5B0}" type="datetimeFigureOut">
              <a:rPr lang="en-US" smtClean="0"/>
              <a:t>8/4/2021</a:t>
            </a:fld>
            <a:endParaRPr lang="en-US"/>
          </a:p>
        </p:txBody>
      </p:sp>
      <p:sp>
        <p:nvSpPr>
          <p:cNvPr id="5" name="Footer Placeholder 4">
            <a:extLst>
              <a:ext uri="{FF2B5EF4-FFF2-40B4-BE49-F238E27FC236}">
                <a16:creationId xmlns:a16="http://schemas.microsoft.com/office/drawing/2014/main" id="{7D4438E0-D2E8-4477-9D65-4739211F2E3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661DCB5-A009-4DF2-8907-413AF11C9E7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3B9CEF5-C469-45FC-8701-445A0A2045B3}" type="slidenum">
              <a:rPr lang="en-US" smtClean="0"/>
              <a:t>‹#›</a:t>
            </a:fld>
            <a:endParaRPr lang="en-US"/>
          </a:p>
        </p:txBody>
      </p:sp>
    </p:spTree>
    <p:extLst>
      <p:ext uri="{BB962C8B-B14F-4D97-AF65-F5344CB8AC3E}">
        <p14:creationId xmlns:p14="http://schemas.microsoft.com/office/powerpoint/2010/main" val="339940767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2.png"/><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2.xml"/><Relationship Id="rId7" Type="http://schemas.openxmlformats.org/officeDocument/2006/relationships/image" Target="../media/image10.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notesSlide" Target="../notesSlides/notesSlide8.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2.png"/><Relationship Id="rId4" Type="http://schemas.openxmlformats.org/officeDocument/2006/relationships/notesSlide" Target="../notesSlides/notesSlide9.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2.png"/><Relationship Id="rId4"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image" Target="../media/image1.jpe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hyperlink" Target="https://www.google.com/search?q=south+korea+covid+cases&amp;rlz=1C1CHBF_enUS850US886&amp;oq=south+korea+covid+cases&amp;aqs=chrome..69i57j0i131i433i457i512j0i512l8.4502j0j4&amp;sourceid=chrome&amp;ie=UTF-8" TargetMode="External"/><Relationship Id="rId5" Type="http://schemas.openxmlformats.org/officeDocument/2006/relationships/image" Target="../media/image3.png"/><Relationship Id="rId4" Type="http://schemas.openxmlformats.org/officeDocument/2006/relationships/notesSlide" Target="../notesSlides/notesSlide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5.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2.xml"/><Relationship Id="rId7" Type="http://schemas.openxmlformats.org/officeDocument/2006/relationships/diagramQuickStyle" Target="../diagrams/quickStyle1.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2.png"/><Relationship Id="rId4" Type="http://schemas.openxmlformats.org/officeDocument/2006/relationships/notesSlide" Target="../notesSlides/notesSlide3.xml"/><Relationship Id="rId9" Type="http://schemas.microsoft.com/office/2007/relationships/diagramDrawing" Target="../diagrams/drawing1.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notesSlide" Target="../notesSlides/notesSlide5.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5" Type="http://schemas.openxmlformats.org/officeDocument/2006/relationships/image" Target="../media/image6.png"/><Relationship Id="rId4"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8" Type="http://schemas.openxmlformats.org/officeDocument/2006/relationships/image" Target="../media/image2.png"/><Relationship Id="rId3" Type="http://schemas.microsoft.com/office/2007/relationships/media" Target="../media/media10.m4a"/><Relationship Id="rId7" Type="http://schemas.openxmlformats.org/officeDocument/2006/relationships/image" Target="../media/image7.png"/><Relationship Id="rId2" Type="http://schemas.openxmlformats.org/officeDocument/2006/relationships/video" Target="../media/media9.mp4"/><Relationship Id="rId1" Type="http://schemas.microsoft.com/office/2007/relationships/media" Target="../media/media9.mp4"/><Relationship Id="rId6" Type="http://schemas.openxmlformats.org/officeDocument/2006/relationships/notesSlide" Target="../notesSlides/notesSlide7.xml"/><Relationship Id="rId5" Type="http://schemas.openxmlformats.org/officeDocument/2006/relationships/slideLayout" Target="../slideLayouts/slideLayout2.xml"/><Relationship Id="rId4" Type="http://schemas.openxmlformats.org/officeDocument/2006/relationships/audio" Target="../media/media10.m4a"/></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87F4F1C-8D3D-4EC1-B72D-A0470A5A0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D1E3DD61-64DB-46AD-B249-E273CD86B05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296011"/>
            <a:ext cx="12192000" cy="3561989"/>
            <a:chOff x="0" y="3296011"/>
            <a:chExt cx="12192000" cy="3561989"/>
          </a:xfrm>
          <a:effectLst>
            <a:outerShdw blurRad="254000" dist="152400" dir="16200000" rotWithShape="0">
              <a:prstClr val="black">
                <a:alpha val="10000"/>
              </a:prstClr>
            </a:outerShdw>
          </a:effectLst>
        </p:grpSpPr>
        <p:grpSp>
          <p:nvGrpSpPr>
            <p:cNvPr id="11" name="Group 10">
              <a:extLst>
                <a:ext uri="{FF2B5EF4-FFF2-40B4-BE49-F238E27FC236}">
                  <a16:creationId xmlns:a16="http://schemas.microsoft.com/office/drawing/2014/main" id="{0D7053D3-590A-4E94-B092-C96EAF744C3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3681702"/>
              <a:ext cx="12192000" cy="3176298"/>
              <a:chOff x="0" y="3681702"/>
              <a:chExt cx="12192000" cy="3176298"/>
            </a:xfrm>
          </p:grpSpPr>
          <p:sp>
            <p:nvSpPr>
              <p:cNvPr id="15" name="Freeform: Shape 14">
                <a:extLst>
                  <a:ext uri="{FF2B5EF4-FFF2-40B4-BE49-F238E27FC236}">
                    <a16:creationId xmlns:a16="http://schemas.microsoft.com/office/drawing/2014/main" id="{2EB67199-6FF0-4DED-89D1-BAEA95F9F5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D1A0BEEB-C008-4150-A935-C6AAF537DA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12" name="Group 11">
              <a:extLst>
                <a:ext uri="{FF2B5EF4-FFF2-40B4-BE49-F238E27FC236}">
                  <a16:creationId xmlns:a16="http://schemas.microsoft.com/office/drawing/2014/main" id="{05148B0F-801C-45A1-80C1-EEC25A22A7C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44" y="3296011"/>
              <a:ext cx="12191456" cy="2849975"/>
              <a:chOff x="544" y="3296011"/>
              <a:chExt cx="12191456" cy="2849975"/>
            </a:xfrm>
          </p:grpSpPr>
          <p:sp>
            <p:nvSpPr>
              <p:cNvPr id="13" name="Freeform: Shape 12">
                <a:extLst>
                  <a:ext uri="{FF2B5EF4-FFF2-40B4-BE49-F238E27FC236}">
                    <a16:creationId xmlns:a16="http://schemas.microsoft.com/office/drawing/2014/main" id="{E7715ED9-C8CE-4651-82AA-1C4B5F14A0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B911230A-EF3B-4760-9087-E4FBE05BDC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a:blip r:embed="rId4">
                  <a:alphaModFix amt="57000"/>
                </a:blip>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sp>
        <p:nvSpPr>
          <p:cNvPr id="2" name="Title 1">
            <a:extLst>
              <a:ext uri="{FF2B5EF4-FFF2-40B4-BE49-F238E27FC236}">
                <a16:creationId xmlns:a16="http://schemas.microsoft.com/office/drawing/2014/main" id="{3818262C-593F-484B-BE26-9F6CCC71D9AA}"/>
              </a:ext>
            </a:extLst>
          </p:cNvPr>
          <p:cNvSpPr>
            <a:spLocks noGrp="1"/>
          </p:cNvSpPr>
          <p:nvPr>
            <p:ph type="ctrTitle"/>
          </p:nvPr>
        </p:nvSpPr>
        <p:spPr>
          <a:xfrm>
            <a:off x="838199" y="1120676"/>
            <a:ext cx="7021513" cy="2308324"/>
          </a:xfrm>
        </p:spPr>
        <p:txBody>
          <a:bodyPr>
            <a:normAutofit/>
          </a:bodyPr>
          <a:lstStyle/>
          <a:p>
            <a:pPr algn="l"/>
            <a:r>
              <a:rPr lang="en-US" sz="7200">
                <a:solidFill>
                  <a:schemeClr val="bg1"/>
                </a:solidFill>
              </a:rPr>
              <a:t>State Mask Mandate Analysis</a:t>
            </a:r>
          </a:p>
        </p:txBody>
      </p:sp>
      <p:sp>
        <p:nvSpPr>
          <p:cNvPr id="3" name="Subtitle 2">
            <a:extLst>
              <a:ext uri="{FF2B5EF4-FFF2-40B4-BE49-F238E27FC236}">
                <a16:creationId xmlns:a16="http://schemas.microsoft.com/office/drawing/2014/main" id="{115E2A91-C6AA-4D20-987A-4E4E7AE65D9E}"/>
              </a:ext>
            </a:extLst>
          </p:cNvPr>
          <p:cNvSpPr>
            <a:spLocks noGrp="1"/>
          </p:cNvSpPr>
          <p:nvPr>
            <p:ph type="subTitle" idx="1"/>
          </p:nvPr>
        </p:nvSpPr>
        <p:spPr>
          <a:xfrm>
            <a:off x="835024" y="3809999"/>
            <a:ext cx="7025753" cy="1012778"/>
          </a:xfrm>
        </p:spPr>
        <p:txBody>
          <a:bodyPr>
            <a:normAutofit/>
          </a:bodyPr>
          <a:lstStyle/>
          <a:p>
            <a:pPr algn="l"/>
            <a:r>
              <a:rPr lang="en-US">
                <a:solidFill>
                  <a:schemeClr val="bg1"/>
                </a:solidFill>
              </a:rPr>
              <a:t>Presented by Adam Curry</a:t>
            </a:r>
          </a:p>
          <a:p>
            <a:pPr algn="l"/>
            <a:r>
              <a:rPr lang="en-US">
                <a:solidFill>
                  <a:schemeClr val="bg1"/>
                </a:solidFill>
              </a:rPr>
              <a:t>Bellevue University DSC680 – Applied Data Science</a:t>
            </a:r>
          </a:p>
        </p:txBody>
      </p:sp>
      <p:pic>
        <p:nvPicPr>
          <p:cNvPr id="4" name="Audio 3">
            <a:hlinkClick r:id="" action="ppaction://media"/>
            <a:extLst>
              <a:ext uri="{FF2B5EF4-FFF2-40B4-BE49-F238E27FC236}">
                <a16:creationId xmlns:a16="http://schemas.microsoft.com/office/drawing/2014/main" id="{920CCBCB-CE23-4696-9AB4-1932B578592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042487437"/>
      </p:ext>
    </p:extLst>
  </p:cSld>
  <p:clrMapOvr>
    <a:masterClrMapping/>
  </p:clrMapOvr>
  <mc:AlternateContent xmlns:mc="http://schemas.openxmlformats.org/markup-compatibility/2006">
    <mc:Choice xmlns:p14="http://schemas.microsoft.com/office/powerpoint/2010/main" Requires="p14">
      <p:transition spd="slow" p14:dur="2000" advTm="8240"/>
    </mc:Choice>
    <mc:Fallback>
      <p:transition spd="slow" advTm="82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9" name="Rectangle 78">
            <a:extLst>
              <a:ext uri="{FF2B5EF4-FFF2-40B4-BE49-F238E27FC236}">
                <a16:creationId xmlns:a16="http://schemas.microsoft.com/office/drawing/2014/main" id="{6EFFF4A2-EB01-4738-9824-8D9A72A51B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32" name="Picture 8">
            <a:extLst>
              <a:ext uri="{FF2B5EF4-FFF2-40B4-BE49-F238E27FC236}">
                <a16:creationId xmlns:a16="http://schemas.microsoft.com/office/drawing/2014/main" id="{2DF47E9C-D554-4B4C-A73A-C37943DE0E2F}"/>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620973" y="785155"/>
            <a:ext cx="3438815" cy="2996836"/>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a:extLst>
              <a:ext uri="{FF2B5EF4-FFF2-40B4-BE49-F238E27FC236}">
                <a16:creationId xmlns:a16="http://schemas.microsoft.com/office/drawing/2014/main" id="{253B39A4-F34B-4852-8EF9-9EF3746EEA1B}"/>
              </a:ext>
            </a:extLst>
          </p:cNvPr>
          <p:cNvPicPr>
            <a:picLocks noChangeAspect="1" noChangeArrowheads="1"/>
          </p:cNvPicPr>
          <p:nvPr/>
        </p:nvPicPr>
        <p:blipFill>
          <a:blip r:embed="rId6">
            <a:extLst>
              <a:ext uri="{28A0092B-C50C-407E-A947-70E740481C1C}">
                <a14:useLocalDpi xmlns:a14="http://schemas.microsoft.com/office/drawing/2010/main" val="0"/>
              </a:ext>
            </a:extLst>
          </a:blip>
          <a:stretch>
            <a:fillRect/>
          </a:stretch>
        </p:blipFill>
        <p:spPr bwMode="auto">
          <a:xfrm>
            <a:off x="4381521" y="794956"/>
            <a:ext cx="3416322" cy="297723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4E021E51-8A20-4F79-8506-0E473E7C5AB3}"/>
              </a:ext>
            </a:extLst>
          </p:cNvPr>
          <p:cNvPicPr>
            <a:picLocks noChangeAspect="1" noChangeArrowheads="1"/>
          </p:cNvPicPr>
          <p:nvPr/>
        </p:nvPicPr>
        <p:blipFill>
          <a:blip r:embed="rId7">
            <a:extLst>
              <a:ext uri="{28A0092B-C50C-407E-A947-70E740481C1C}">
                <a14:useLocalDpi xmlns:a14="http://schemas.microsoft.com/office/drawing/2010/main" val="0"/>
              </a:ext>
            </a:extLst>
          </a:blip>
          <a:stretch>
            <a:fillRect/>
          </a:stretch>
        </p:blipFill>
        <p:spPr bwMode="auto">
          <a:xfrm>
            <a:off x="8153400" y="815201"/>
            <a:ext cx="3369861" cy="2936744"/>
          </a:xfrm>
          <a:prstGeom prst="rect">
            <a:avLst/>
          </a:prstGeom>
          <a:noFill/>
          <a:extLst>
            <a:ext uri="{909E8E84-426E-40DD-AFC4-6F175D3DCCD1}">
              <a14:hiddenFill xmlns:a14="http://schemas.microsoft.com/office/drawing/2010/main">
                <a:solidFill>
                  <a:srgbClr val="FFFFFF"/>
                </a:solidFill>
              </a14:hiddenFill>
            </a:ext>
          </a:extLst>
        </p:spPr>
      </p:pic>
      <p:sp>
        <p:nvSpPr>
          <p:cNvPr id="81" name="Rectangle 80">
            <a:extLst>
              <a:ext uri="{FF2B5EF4-FFF2-40B4-BE49-F238E27FC236}">
                <a16:creationId xmlns:a16="http://schemas.microsoft.com/office/drawing/2014/main" id="{23D97D8B-CFC5-431A-AA32-93C4522A6E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4233674"/>
            <a:ext cx="12192000" cy="262432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32B879E-43FA-47FA-91FF-01F5284308C6}"/>
              </a:ext>
            </a:extLst>
          </p:cNvPr>
          <p:cNvSpPr>
            <a:spLocks noGrp="1"/>
          </p:cNvSpPr>
          <p:nvPr>
            <p:ph type="title"/>
          </p:nvPr>
        </p:nvSpPr>
        <p:spPr>
          <a:xfrm>
            <a:off x="969264" y="4535424"/>
            <a:ext cx="3685032" cy="1499616"/>
          </a:xfrm>
        </p:spPr>
        <p:txBody>
          <a:bodyPr anchor="t">
            <a:normAutofit/>
          </a:bodyPr>
          <a:lstStyle/>
          <a:p>
            <a:r>
              <a:rPr lang="en-US" sz="3400">
                <a:solidFill>
                  <a:schemeClr val="bg1"/>
                </a:solidFill>
              </a:rPr>
              <a:t>Findings 3 of 3</a:t>
            </a:r>
          </a:p>
        </p:txBody>
      </p:sp>
      <p:sp>
        <p:nvSpPr>
          <p:cNvPr id="3" name="Content Placeholder 2">
            <a:extLst>
              <a:ext uri="{FF2B5EF4-FFF2-40B4-BE49-F238E27FC236}">
                <a16:creationId xmlns:a16="http://schemas.microsoft.com/office/drawing/2014/main" id="{74C7D749-338A-494B-89B2-6909303276A2}"/>
              </a:ext>
            </a:extLst>
          </p:cNvPr>
          <p:cNvSpPr>
            <a:spLocks noGrp="1"/>
          </p:cNvSpPr>
          <p:nvPr>
            <p:ph idx="1"/>
          </p:nvPr>
        </p:nvSpPr>
        <p:spPr>
          <a:xfrm>
            <a:off x="5074920" y="4535423"/>
            <a:ext cx="4930626" cy="1586163"/>
          </a:xfrm>
        </p:spPr>
        <p:txBody>
          <a:bodyPr>
            <a:normAutofit/>
          </a:bodyPr>
          <a:lstStyle/>
          <a:p>
            <a:pPr marL="0" indent="0">
              <a:buNone/>
            </a:pPr>
            <a:r>
              <a:rPr lang="en-US" sz="2000" b="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Can covid case predictions be made based on masking policies? </a:t>
            </a:r>
            <a:endParaRPr lang="en-US" sz="2000">
              <a:solidFill>
                <a:schemeClr val="bg1"/>
              </a:solidFill>
            </a:endParaRPr>
          </a:p>
          <a:p>
            <a:r>
              <a:rPr lang="en-US" sz="2000">
                <a:solidFill>
                  <a:schemeClr val="bg1"/>
                </a:solidFill>
              </a:rPr>
              <a:t>Yielded pretty accurate findings</a:t>
            </a:r>
          </a:p>
          <a:p>
            <a:r>
              <a:rPr lang="en-US" sz="2000">
                <a:solidFill>
                  <a:schemeClr val="bg1"/>
                </a:solidFill>
              </a:rPr>
              <a:t>Potentially misleading</a:t>
            </a:r>
          </a:p>
        </p:txBody>
      </p:sp>
      <p:grpSp>
        <p:nvGrpSpPr>
          <p:cNvPr id="83" name="Group 82">
            <a:extLst>
              <a:ext uri="{FF2B5EF4-FFF2-40B4-BE49-F238E27FC236}">
                <a16:creationId xmlns:a16="http://schemas.microsoft.com/office/drawing/2014/main" id="{F91EAA54-AC0A-4AEF-ACE5-B1DD3DC8173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08171" y="4821439"/>
            <a:ext cx="1128382" cy="847206"/>
            <a:chOff x="8183879" y="1000124"/>
            <a:chExt cx="1562267" cy="1172973"/>
          </a:xfrm>
        </p:grpSpPr>
        <p:sp>
          <p:nvSpPr>
            <p:cNvPr id="84" name="Freeform 5">
              <a:extLst>
                <a:ext uri="{FF2B5EF4-FFF2-40B4-BE49-F238E27FC236}">
                  <a16:creationId xmlns:a16="http://schemas.microsoft.com/office/drawing/2014/main" id="{57EE6F04-B543-44E1-BA29-3DD44C5AEDF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183879" y="1348782"/>
              <a:ext cx="935037" cy="8243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sp>
          <p:nvSpPr>
            <p:cNvPr id="85" name="Freeform 5">
              <a:extLst>
                <a:ext uri="{FF2B5EF4-FFF2-40B4-BE49-F238E27FC236}">
                  <a16:creationId xmlns:a16="http://schemas.microsoft.com/office/drawing/2014/main" id="{D5559A4F-CFAC-4ECC-B04A-670D559B960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983979" y="1000124"/>
              <a:ext cx="762167" cy="6719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grpSp>
      <p:pic>
        <p:nvPicPr>
          <p:cNvPr id="7" name="Audio 6">
            <a:hlinkClick r:id="" action="ppaction://media"/>
            <a:extLst>
              <a:ext uri="{FF2B5EF4-FFF2-40B4-BE49-F238E27FC236}">
                <a16:creationId xmlns:a16="http://schemas.microsoft.com/office/drawing/2014/main" id="{38422FF1-6D8E-415E-8423-529AD863AC1B}"/>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195376947"/>
      </p:ext>
    </p:extLst>
  </p:cSld>
  <p:clrMapOvr>
    <a:masterClrMapping/>
  </p:clrMapOvr>
  <mc:AlternateContent xmlns:mc="http://schemas.openxmlformats.org/markup-compatibility/2006">
    <mc:Choice xmlns:p14="http://schemas.microsoft.com/office/powerpoint/2010/main" Requires="p14">
      <p:transition spd="slow" p14:dur="2000" advTm="45840"/>
    </mc:Choice>
    <mc:Fallback>
      <p:transition spd="slow" advTm="458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3CD251C-A887-4D2F-925B-FC09719853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19D093C-27FB-4032-B282-42C4563F2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94548"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35EE815E-1BD3-4777-B652-6D98825BF66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67290" y="681628"/>
            <a:ext cx="1128382" cy="847206"/>
            <a:chOff x="668003" y="1684057"/>
            <a:chExt cx="1128382" cy="847206"/>
          </a:xfrm>
        </p:grpSpPr>
        <p:sp>
          <p:nvSpPr>
            <p:cNvPr id="13" name="Freeform 5">
              <a:extLst>
                <a:ext uri="{FF2B5EF4-FFF2-40B4-BE49-F238E27FC236}">
                  <a16:creationId xmlns:a16="http://schemas.microsoft.com/office/drawing/2014/main" id="{E6692982-4A7D-4392-87CD-F0CD4B027DD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8003" y="1935883"/>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sp>
          <p:nvSpPr>
            <p:cNvPr id="14" name="Freeform 5">
              <a:extLst>
                <a:ext uri="{FF2B5EF4-FFF2-40B4-BE49-F238E27FC236}">
                  <a16:creationId xmlns:a16="http://schemas.microsoft.com/office/drawing/2014/main" id="{196485F7-F277-4123-AC53-98EA4C85877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245893" y="1684057"/>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grpSp>
      <p:sp>
        <p:nvSpPr>
          <p:cNvPr id="2" name="Title 1">
            <a:extLst>
              <a:ext uri="{FF2B5EF4-FFF2-40B4-BE49-F238E27FC236}">
                <a16:creationId xmlns:a16="http://schemas.microsoft.com/office/drawing/2014/main" id="{132B879E-43FA-47FA-91FF-01F5284308C6}"/>
              </a:ext>
            </a:extLst>
          </p:cNvPr>
          <p:cNvSpPr>
            <a:spLocks noGrp="1"/>
          </p:cNvSpPr>
          <p:nvPr>
            <p:ph type="title"/>
          </p:nvPr>
        </p:nvSpPr>
        <p:spPr>
          <a:xfrm>
            <a:off x="767290" y="1166932"/>
            <a:ext cx="3582073" cy="4279709"/>
          </a:xfrm>
        </p:spPr>
        <p:txBody>
          <a:bodyPr anchor="ctr">
            <a:normAutofit/>
          </a:bodyPr>
          <a:lstStyle/>
          <a:p>
            <a:r>
              <a:rPr lang="en-US" sz="4800">
                <a:solidFill>
                  <a:schemeClr val="bg1"/>
                </a:solidFill>
              </a:rPr>
              <a:t>Conclusions</a:t>
            </a:r>
          </a:p>
        </p:txBody>
      </p:sp>
      <p:sp>
        <p:nvSpPr>
          <p:cNvPr id="3" name="Content Placeholder 2">
            <a:extLst>
              <a:ext uri="{FF2B5EF4-FFF2-40B4-BE49-F238E27FC236}">
                <a16:creationId xmlns:a16="http://schemas.microsoft.com/office/drawing/2014/main" id="{74C7D749-338A-494B-89B2-6909303276A2}"/>
              </a:ext>
            </a:extLst>
          </p:cNvPr>
          <p:cNvSpPr>
            <a:spLocks noGrp="1"/>
          </p:cNvSpPr>
          <p:nvPr>
            <p:ph idx="1"/>
          </p:nvPr>
        </p:nvSpPr>
        <p:spPr>
          <a:xfrm>
            <a:off x="5573864" y="1166933"/>
            <a:ext cx="5716988" cy="4279709"/>
          </a:xfrm>
        </p:spPr>
        <p:txBody>
          <a:bodyPr anchor="ctr">
            <a:normAutofit/>
          </a:bodyPr>
          <a:lstStyle/>
          <a:p>
            <a:r>
              <a:rPr lang="en-US" sz="2400"/>
              <a:t>Statewide mask mandates don’t appear to slow the spread of covid</a:t>
            </a:r>
          </a:p>
          <a:p>
            <a:r>
              <a:rPr lang="en-US" sz="2400"/>
              <a:t>Analysis of masking children and/or school mandates</a:t>
            </a:r>
          </a:p>
        </p:txBody>
      </p:sp>
      <p:pic>
        <p:nvPicPr>
          <p:cNvPr id="4" name="Audio 3">
            <a:hlinkClick r:id="" action="ppaction://media"/>
            <a:extLst>
              <a:ext uri="{FF2B5EF4-FFF2-40B4-BE49-F238E27FC236}">
                <a16:creationId xmlns:a16="http://schemas.microsoft.com/office/drawing/2014/main" id="{3BF9854D-043F-4E1A-978B-42FE7E5E639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95562823"/>
      </p:ext>
    </p:extLst>
  </p:cSld>
  <p:clrMapOvr>
    <a:masterClrMapping/>
  </p:clrMapOvr>
  <mc:AlternateContent xmlns:mc="http://schemas.openxmlformats.org/markup-compatibility/2006">
    <mc:Choice xmlns:p14="http://schemas.microsoft.com/office/powerpoint/2010/main" Requires="p14">
      <p:transition spd="slow" p14:dur="2000" advTm="37457"/>
    </mc:Choice>
    <mc:Fallback>
      <p:transition spd="slow" advTm="374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3CD251C-A887-4D2F-925B-FC09719853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19D093C-27FB-4032-B282-42C4563F2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94548"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35EE815E-1BD3-4777-B652-6D98825BF66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67290" y="681628"/>
            <a:ext cx="1128382" cy="847206"/>
            <a:chOff x="668003" y="1684057"/>
            <a:chExt cx="1128382" cy="847206"/>
          </a:xfrm>
        </p:grpSpPr>
        <p:sp>
          <p:nvSpPr>
            <p:cNvPr id="13" name="Freeform 5">
              <a:extLst>
                <a:ext uri="{FF2B5EF4-FFF2-40B4-BE49-F238E27FC236}">
                  <a16:creationId xmlns:a16="http://schemas.microsoft.com/office/drawing/2014/main" id="{E6692982-4A7D-4392-87CD-F0CD4B027DD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8003" y="1935883"/>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sp>
          <p:nvSpPr>
            <p:cNvPr id="14" name="Freeform 5">
              <a:extLst>
                <a:ext uri="{FF2B5EF4-FFF2-40B4-BE49-F238E27FC236}">
                  <a16:creationId xmlns:a16="http://schemas.microsoft.com/office/drawing/2014/main" id="{196485F7-F277-4123-AC53-98EA4C85877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245893" y="1684057"/>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grpSp>
      <p:sp>
        <p:nvSpPr>
          <p:cNvPr id="2" name="Title 1">
            <a:extLst>
              <a:ext uri="{FF2B5EF4-FFF2-40B4-BE49-F238E27FC236}">
                <a16:creationId xmlns:a16="http://schemas.microsoft.com/office/drawing/2014/main" id="{132B879E-43FA-47FA-91FF-01F5284308C6}"/>
              </a:ext>
            </a:extLst>
          </p:cNvPr>
          <p:cNvSpPr>
            <a:spLocks noGrp="1"/>
          </p:cNvSpPr>
          <p:nvPr>
            <p:ph type="title"/>
          </p:nvPr>
        </p:nvSpPr>
        <p:spPr>
          <a:xfrm>
            <a:off x="767290" y="1166932"/>
            <a:ext cx="3582073" cy="4279709"/>
          </a:xfrm>
        </p:spPr>
        <p:txBody>
          <a:bodyPr anchor="ctr">
            <a:normAutofit/>
          </a:bodyPr>
          <a:lstStyle/>
          <a:p>
            <a:r>
              <a:rPr lang="en-US" sz="4800">
                <a:solidFill>
                  <a:schemeClr val="bg1"/>
                </a:solidFill>
              </a:rPr>
              <a:t>Questions</a:t>
            </a:r>
          </a:p>
        </p:txBody>
      </p:sp>
      <p:sp>
        <p:nvSpPr>
          <p:cNvPr id="3" name="Content Placeholder 2">
            <a:extLst>
              <a:ext uri="{FF2B5EF4-FFF2-40B4-BE49-F238E27FC236}">
                <a16:creationId xmlns:a16="http://schemas.microsoft.com/office/drawing/2014/main" id="{74C7D749-338A-494B-89B2-6909303276A2}"/>
              </a:ext>
            </a:extLst>
          </p:cNvPr>
          <p:cNvSpPr>
            <a:spLocks noGrp="1"/>
          </p:cNvSpPr>
          <p:nvPr>
            <p:ph idx="1"/>
          </p:nvPr>
        </p:nvSpPr>
        <p:spPr>
          <a:xfrm>
            <a:off x="5573864" y="1166933"/>
            <a:ext cx="5716988" cy="4279709"/>
          </a:xfrm>
        </p:spPr>
        <p:txBody>
          <a:bodyPr anchor="ctr">
            <a:normAutofit fontScale="62500" lnSpcReduction="20000"/>
          </a:bodyPr>
          <a:lstStyle/>
          <a:p>
            <a:pPr marL="342900" marR="0" lvl="0" indent="-342900">
              <a:spcBef>
                <a:spcPts val="0"/>
              </a:spcBef>
              <a:spcAft>
                <a:spcPts val="0"/>
              </a:spcAft>
              <a:buFont typeface="Symbol" panose="05050102010706020507" pitchFamily="18" charset="2"/>
              <a:buChar char=""/>
            </a:pPr>
            <a:r>
              <a:rPr lang="en-US" sz="2400" dirty="0">
                <a:effectLst/>
                <a:latin typeface="Calibri" panose="020F0502020204030204" pitchFamily="34" charset="0"/>
                <a:ea typeface="Calibri" panose="020F0502020204030204" pitchFamily="34" charset="0"/>
                <a:cs typeface="Times New Roman" panose="02020603050405020304" pitchFamily="18" charset="0"/>
              </a:rPr>
              <a:t>Could this same method be applied at a more granular geographical level? </a:t>
            </a:r>
          </a:p>
          <a:p>
            <a:pPr marL="342900" marR="0" lvl="0" indent="-342900">
              <a:spcBef>
                <a:spcPts val="0"/>
              </a:spcBef>
              <a:spcAft>
                <a:spcPts val="0"/>
              </a:spcAft>
              <a:buFont typeface="Symbol" panose="05050102010706020507" pitchFamily="18" charset="2"/>
              <a:buChar char=""/>
            </a:pP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en-US" sz="2400" dirty="0">
                <a:effectLst/>
                <a:latin typeface="Calibri" panose="020F0502020204030204" pitchFamily="34" charset="0"/>
                <a:ea typeface="Calibri" panose="020F0502020204030204" pitchFamily="34" charset="0"/>
                <a:cs typeface="Times New Roman" panose="02020603050405020304" pitchFamily="18" charset="0"/>
              </a:rPr>
              <a:t>You stated that the decision tree and random forest models had a decent prediction level, could this be an indicator that masks work?  </a:t>
            </a:r>
          </a:p>
          <a:p>
            <a:pPr marL="342900" marR="0" lvl="0" indent="-342900">
              <a:spcBef>
                <a:spcPts val="0"/>
              </a:spcBef>
              <a:spcAft>
                <a:spcPts val="0"/>
              </a:spcAft>
              <a:buFont typeface="Symbol" panose="05050102010706020507" pitchFamily="18" charset="2"/>
              <a:buChar char=""/>
            </a:pP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en-US" sz="2400" dirty="0">
                <a:effectLst/>
                <a:latin typeface="Calibri" panose="020F0502020204030204" pitchFamily="34" charset="0"/>
                <a:ea typeface="Calibri" panose="020F0502020204030204" pitchFamily="34" charset="0"/>
                <a:cs typeface="Times New Roman" panose="02020603050405020304" pitchFamily="18" charset="0"/>
              </a:rPr>
              <a:t>How would you alleviate the masking policy discrepancy in Texas compared to California? </a:t>
            </a:r>
          </a:p>
          <a:p>
            <a:pPr marL="342900" marR="0" lvl="0" indent="-342900">
              <a:spcBef>
                <a:spcPts val="0"/>
              </a:spcBef>
              <a:spcAft>
                <a:spcPts val="0"/>
              </a:spcAft>
              <a:buFont typeface="Symbol" panose="05050102010706020507" pitchFamily="18" charset="2"/>
              <a:buChar char=""/>
            </a:pP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en-US" sz="2400" dirty="0">
                <a:effectLst/>
                <a:latin typeface="Calibri" panose="020F0502020204030204" pitchFamily="34" charset="0"/>
                <a:ea typeface="Calibri" panose="020F0502020204030204" pitchFamily="34" charset="0"/>
                <a:cs typeface="Times New Roman" panose="02020603050405020304" pitchFamily="18" charset="0"/>
              </a:rPr>
              <a:t>What were some of the correlation metrics that you noticed? </a:t>
            </a:r>
          </a:p>
          <a:p>
            <a:pPr marL="342900" marR="0" lvl="0" indent="-342900">
              <a:spcBef>
                <a:spcPts val="0"/>
              </a:spcBef>
              <a:spcAft>
                <a:spcPts val="0"/>
              </a:spcAft>
              <a:buFont typeface="Symbol" panose="05050102010706020507" pitchFamily="18" charset="2"/>
              <a:buChar char=""/>
            </a:pP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en-US" sz="2400" dirty="0">
                <a:effectLst/>
                <a:latin typeface="Calibri" panose="020F0502020204030204" pitchFamily="34" charset="0"/>
                <a:ea typeface="Calibri" panose="020F0502020204030204" pitchFamily="34" charset="0"/>
                <a:cs typeface="Times New Roman" panose="02020603050405020304" pitchFamily="18" charset="0"/>
              </a:rPr>
              <a:t>Is a statewide mandate the best way to test if masks work or not?  </a:t>
            </a:r>
          </a:p>
          <a:p>
            <a:pPr marL="342900" marR="0" lvl="0" indent="-342900">
              <a:spcBef>
                <a:spcPts val="0"/>
              </a:spcBef>
              <a:spcAft>
                <a:spcPts val="0"/>
              </a:spcAft>
              <a:buFont typeface="Symbol" panose="05050102010706020507" pitchFamily="18" charset="2"/>
              <a:buChar char=""/>
            </a:pP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en-US" sz="2400" dirty="0">
                <a:effectLst/>
                <a:latin typeface="Calibri" panose="020F0502020204030204" pitchFamily="34" charset="0"/>
                <a:ea typeface="Calibri" panose="020F0502020204030204" pitchFamily="34" charset="0"/>
                <a:cs typeface="Times New Roman" panose="02020603050405020304" pitchFamily="18" charset="0"/>
              </a:rPr>
              <a:t>Could the droplets that masks stop have an impact on covid case numbers?</a:t>
            </a:r>
          </a:p>
          <a:p>
            <a:pPr marL="342900" marR="0" lvl="0" indent="-342900">
              <a:spcBef>
                <a:spcPts val="0"/>
              </a:spcBef>
              <a:spcAft>
                <a:spcPts val="0"/>
              </a:spcAft>
              <a:buFont typeface="Symbol" panose="05050102010706020507" pitchFamily="18" charset="2"/>
              <a:buChar char=""/>
            </a:pP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en-US" sz="2400" dirty="0">
                <a:effectLst/>
                <a:latin typeface="Calibri" panose="020F0502020204030204" pitchFamily="34" charset="0"/>
                <a:ea typeface="Calibri" panose="020F0502020204030204" pitchFamily="34" charset="0"/>
                <a:cs typeface="Times New Roman" panose="02020603050405020304" pitchFamily="18" charset="0"/>
              </a:rPr>
              <a:t>Do you have plans to refresh the dataset with updated case counts and mask numbers?</a:t>
            </a:r>
          </a:p>
          <a:p>
            <a:pPr marL="342900" marR="0" lvl="0" indent="-342900">
              <a:spcBef>
                <a:spcPts val="0"/>
              </a:spcBef>
              <a:spcAft>
                <a:spcPts val="0"/>
              </a:spcAft>
              <a:buFont typeface="Symbol" panose="05050102010706020507" pitchFamily="18" charset="2"/>
              <a:buChar char=""/>
            </a:pP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en-US" sz="2400" dirty="0">
                <a:effectLst/>
                <a:latin typeface="Calibri" panose="020F0502020204030204" pitchFamily="34" charset="0"/>
                <a:ea typeface="Calibri" panose="020F0502020204030204" pitchFamily="34" charset="0"/>
                <a:cs typeface="Times New Roman" panose="02020603050405020304" pitchFamily="18" charset="0"/>
              </a:rPr>
              <a:t>Why did you focus on 6 states in your neighboring state comparison?</a:t>
            </a:r>
          </a:p>
          <a:p>
            <a:pPr marL="342900" marR="0" lvl="0" indent="-342900">
              <a:spcBef>
                <a:spcPts val="0"/>
              </a:spcBef>
              <a:spcAft>
                <a:spcPts val="0"/>
              </a:spcAft>
              <a:buFont typeface="Symbol" panose="05050102010706020507" pitchFamily="18" charset="2"/>
              <a:buChar char=""/>
            </a:pP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en-US" sz="2400" dirty="0">
                <a:effectLst/>
                <a:latin typeface="Calibri" panose="020F0502020204030204" pitchFamily="34" charset="0"/>
                <a:ea typeface="Calibri" panose="020F0502020204030204" pitchFamily="34" charset="0"/>
                <a:cs typeface="Times New Roman" panose="02020603050405020304" pitchFamily="18" charset="0"/>
              </a:rPr>
              <a:t>Is this an oversimplification of masking policies?</a:t>
            </a:r>
          </a:p>
          <a:p>
            <a:pPr marL="342900" marR="0" lvl="0" indent="-342900">
              <a:spcBef>
                <a:spcPts val="0"/>
              </a:spcBef>
              <a:spcAft>
                <a:spcPts val="0"/>
              </a:spcAft>
              <a:buFont typeface="Symbol" panose="05050102010706020507" pitchFamily="18" charset="2"/>
              <a:buChar char=""/>
            </a:pP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spcBef>
                <a:spcPts val="0"/>
              </a:spcBef>
              <a:spcAft>
                <a:spcPts val="0"/>
              </a:spcAft>
              <a:buFont typeface="Symbol" panose="05050102010706020507" pitchFamily="18" charset="2"/>
              <a:buChar char=""/>
            </a:pPr>
            <a:r>
              <a:rPr lang="en-US" sz="2400" dirty="0">
                <a:effectLst/>
                <a:latin typeface="Calibri" panose="020F0502020204030204" pitchFamily="34" charset="0"/>
                <a:ea typeface="Calibri" panose="020F0502020204030204" pitchFamily="34" charset="0"/>
                <a:cs typeface="Times New Roman" panose="02020603050405020304" pitchFamily="18" charset="0"/>
              </a:rPr>
              <a:t>Did you review hospitalizations and or deaths?</a:t>
            </a:r>
          </a:p>
        </p:txBody>
      </p:sp>
      <p:pic>
        <p:nvPicPr>
          <p:cNvPr id="4" name="Audio 3">
            <a:hlinkClick r:id="" action="ppaction://media"/>
            <a:extLst>
              <a:ext uri="{FF2B5EF4-FFF2-40B4-BE49-F238E27FC236}">
                <a16:creationId xmlns:a16="http://schemas.microsoft.com/office/drawing/2014/main" id="{D6F25D9F-1356-4DCF-A597-71CE9D6ABDE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848204155"/>
      </p:ext>
    </p:extLst>
  </p:cSld>
  <p:clrMapOvr>
    <a:masterClrMapping/>
  </p:clrMapOvr>
  <mc:AlternateContent xmlns:mc="http://schemas.openxmlformats.org/markup-compatibility/2006">
    <mc:Choice xmlns:p14="http://schemas.microsoft.com/office/powerpoint/2010/main" Requires="p14">
      <p:transition spd="slow" p14:dur="2000" advTm="189600"/>
    </mc:Choice>
    <mc:Fallback>
      <p:transition spd="slow" advTm="1896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5F892E19-92E7-4BB2-8C3F-DBDFE8D9D3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
            <a:ext cx="4581527" cy="6858002"/>
            <a:chOff x="-2" y="-1"/>
            <a:chExt cx="4581527" cy="6858002"/>
          </a:xfrm>
          <a:effectLst>
            <a:outerShdw blurRad="381000" dist="50800" algn="ctr" rotWithShape="0">
              <a:srgbClr val="000000">
                <a:alpha val="10000"/>
              </a:srgbClr>
            </a:outerShdw>
          </a:effectLst>
        </p:grpSpPr>
        <p:grpSp>
          <p:nvGrpSpPr>
            <p:cNvPr id="11" name="Group 10">
              <a:extLst>
                <a:ext uri="{FF2B5EF4-FFF2-40B4-BE49-F238E27FC236}">
                  <a16:creationId xmlns:a16="http://schemas.microsoft.com/office/drawing/2014/main" id="{81E493D3-31D9-4B80-9798-EEA082E12A8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2" y="-1"/>
              <a:ext cx="4572002" cy="6858002"/>
              <a:chOff x="-2" y="-1"/>
              <a:chExt cx="4572002" cy="6858002"/>
            </a:xfrm>
            <a:effectLst/>
          </p:grpSpPr>
          <p:sp>
            <p:nvSpPr>
              <p:cNvPr id="19" name="Freeform: Shape 18">
                <a:extLst>
                  <a:ext uri="{FF2B5EF4-FFF2-40B4-BE49-F238E27FC236}">
                    <a16:creationId xmlns:a16="http://schemas.microsoft.com/office/drawing/2014/main" id="{62E6AA4D-EC17-45B5-B621-DF0FD91FD4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0" name="Freeform: Shape 19">
                <a:extLst>
                  <a:ext uri="{FF2B5EF4-FFF2-40B4-BE49-F238E27FC236}">
                    <a16:creationId xmlns:a16="http://schemas.microsoft.com/office/drawing/2014/main" id="{D56F11D0-7966-41FE-AAB9-EC0C54F11F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bg1">
                  <a:alpha val="86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12" name="Group 11">
              <a:extLst>
                <a:ext uri="{FF2B5EF4-FFF2-40B4-BE49-F238E27FC236}">
                  <a16:creationId xmlns:a16="http://schemas.microsoft.com/office/drawing/2014/main" id="{CEDE579A-0A12-4A10-85D4-A8DA1663B89B}"/>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2"/>
              <a:chOff x="3697284" y="-1"/>
              <a:chExt cx="884241" cy="6858002"/>
            </a:xfrm>
          </p:grpSpPr>
          <p:grpSp>
            <p:nvGrpSpPr>
              <p:cNvPr id="13" name="Group 12">
                <a:extLst>
                  <a:ext uri="{FF2B5EF4-FFF2-40B4-BE49-F238E27FC236}">
                    <a16:creationId xmlns:a16="http://schemas.microsoft.com/office/drawing/2014/main" id="{15CA79E3-BA58-419A-8541-7498AC2633F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1"/>
                <a:chOff x="3697284" y="-1"/>
                <a:chExt cx="884241" cy="6858001"/>
              </a:xfrm>
              <a:solidFill>
                <a:srgbClr val="FFFFFF"/>
              </a:solidFill>
              <a:effectLst/>
            </p:grpSpPr>
            <p:sp>
              <p:nvSpPr>
                <p:cNvPr id="17" name="Freeform: Shape 16">
                  <a:extLst>
                    <a:ext uri="{FF2B5EF4-FFF2-40B4-BE49-F238E27FC236}">
                      <a16:creationId xmlns:a16="http://schemas.microsoft.com/office/drawing/2014/main" id="{2348C622-BC44-4959-B64E-427015FD1F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8" name="Freeform: Shape 17">
                  <a:extLst>
                    <a:ext uri="{FF2B5EF4-FFF2-40B4-BE49-F238E27FC236}">
                      <a16:creationId xmlns:a16="http://schemas.microsoft.com/office/drawing/2014/main" id="{F8841A98-AA1D-4F65-A368-EF31110B07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14" name="Group 13">
                <a:extLst>
                  <a:ext uri="{FF2B5EF4-FFF2-40B4-BE49-F238E27FC236}">
                    <a16:creationId xmlns:a16="http://schemas.microsoft.com/office/drawing/2014/main" id="{E6609F08-9B2C-4879-AC68-E3E537BED78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0"/>
                <a:ext cx="884241" cy="6858001"/>
                <a:chOff x="3697284" y="-1"/>
                <a:chExt cx="884241" cy="6858001"/>
              </a:xfrm>
              <a:blipFill>
                <a:blip r:embed="rId4">
                  <a:alphaModFix amt="57000"/>
                </a:blip>
                <a:tile tx="0" ty="0" sx="100000" sy="100000" flip="none" algn="tl"/>
              </a:blipFill>
              <a:effectLst/>
            </p:grpSpPr>
            <p:sp>
              <p:nvSpPr>
                <p:cNvPr id="15" name="Freeform: Shape 14">
                  <a:extLst>
                    <a:ext uri="{FF2B5EF4-FFF2-40B4-BE49-F238E27FC236}">
                      <a16:creationId xmlns:a16="http://schemas.microsoft.com/office/drawing/2014/main" id="{6910EFC9-D70D-42FD-BCCD-AB1F710BFD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83BEF371-1E22-4C4F-A62F-AC6B92CAE0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grpSp>
      <p:sp>
        <p:nvSpPr>
          <p:cNvPr id="2" name="Title 1">
            <a:extLst>
              <a:ext uri="{FF2B5EF4-FFF2-40B4-BE49-F238E27FC236}">
                <a16:creationId xmlns:a16="http://schemas.microsoft.com/office/drawing/2014/main" id="{07A1F8CA-E5E6-4EFB-B4B2-F44BC0DD5729}"/>
              </a:ext>
            </a:extLst>
          </p:cNvPr>
          <p:cNvSpPr>
            <a:spLocks noGrp="1"/>
          </p:cNvSpPr>
          <p:nvPr>
            <p:ph type="title"/>
          </p:nvPr>
        </p:nvSpPr>
        <p:spPr>
          <a:xfrm>
            <a:off x="827088" y="1641752"/>
            <a:ext cx="2655887" cy="3213277"/>
          </a:xfrm>
        </p:spPr>
        <p:txBody>
          <a:bodyPr anchor="t">
            <a:normAutofit/>
          </a:bodyPr>
          <a:lstStyle/>
          <a:p>
            <a:r>
              <a:rPr lang="en-US" sz="3700"/>
              <a:t>Presentation Format</a:t>
            </a:r>
          </a:p>
        </p:txBody>
      </p:sp>
      <p:sp>
        <p:nvSpPr>
          <p:cNvPr id="3" name="Content Placeholder 2">
            <a:extLst>
              <a:ext uri="{FF2B5EF4-FFF2-40B4-BE49-F238E27FC236}">
                <a16:creationId xmlns:a16="http://schemas.microsoft.com/office/drawing/2014/main" id="{889573FE-61E8-460D-8D1B-6A9720A52934}"/>
              </a:ext>
            </a:extLst>
          </p:cNvPr>
          <p:cNvSpPr>
            <a:spLocks noGrp="1"/>
          </p:cNvSpPr>
          <p:nvPr>
            <p:ph idx="1"/>
          </p:nvPr>
        </p:nvSpPr>
        <p:spPr>
          <a:xfrm>
            <a:off x="5232401" y="1721579"/>
            <a:ext cx="6140449" cy="3952648"/>
          </a:xfrm>
        </p:spPr>
        <p:txBody>
          <a:bodyPr>
            <a:normAutofit/>
          </a:bodyPr>
          <a:lstStyle/>
          <a:p>
            <a:r>
              <a:rPr lang="en-US" sz="2000">
                <a:solidFill>
                  <a:schemeClr val="tx1">
                    <a:alpha val="80000"/>
                  </a:schemeClr>
                </a:solidFill>
              </a:rPr>
              <a:t>Domain – What domain is this data going to come from? </a:t>
            </a:r>
          </a:p>
          <a:p>
            <a:r>
              <a:rPr lang="en-US" sz="2000">
                <a:solidFill>
                  <a:schemeClr val="tx1">
                    <a:alpha val="80000"/>
                  </a:schemeClr>
                </a:solidFill>
              </a:rPr>
              <a:t>Data Used – Where did the data come from? What variables were used?</a:t>
            </a:r>
          </a:p>
          <a:p>
            <a:r>
              <a:rPr lang="en-US" sz="2000">
                <a:solidFill>
                  <a:schemeClr val="tx1">
                    <a:alpha val="80000"/>
                  </a:schemeClr>
                </a:solidFill>
              </a:rPr>
              <a:t>Research Questions – What questions will be answered from this analysis?</a:t>
            </a:r>
          </a:p>
          <a:p>
            <a:r>
              <a:rPr lang="en-US" sz="2000">
                <a:solidFill>
                  <a:schemeClr val="tx1">
                    <a:alpha val="80000"/>
                  </a:schemeClr>
                </a:solidFill>
              </a:rPr>
              <a:t>Data Prep – What was the data preparation process?</a:t>
            </a:r>
          </a:p>
          <a:p>
            <a:r>
              <a:rPr lang="en-US" sz="2000">
                <a:solidFill>
                  <a:schemeClr val="tx1">
                    <a:alpha val="80000"/>
                  </a:schemeClr>
                </a:solidFill>
              </a:rPr>
              <a:t>Methods – What methods were used?</a:t>
            </a:r>
          </a:p>
          <a:p>
            <a:r>
              <a:rPr lang="en-US" sz="2000">
                <a:solidFill>
                  <a:schemeClr val="tx1">
                    <a:alpha val="80000"/>
                  </a:schemeClr>
                </a:solidFill>
              </a:rPr>
              <a:t>Findings – What did the analysis reveal?</a:t>
            </a:r>
          </a:p>
          <a:p>
            <a:r>
              <a:rPr lang="en-US" sz="2000">
                <a:solidFill>
                  <a:schemeClr val="tx1">
                    <a:alpha val="80000"/>
                  </a:schemeClr>
                </a:solidFill>
              </a:rPr>
              <a:t>Conclusion – What’s next?</a:t>
            </a:r>
          </a:p>
          <a:p>
            <a:endParaRPr lang="en-US" sz="2000">
              <a:solidFill>
                <a:schemeClr val="tx1">
                  <a:alpha val="80000"/>
                </a:schemeClr>
              </a:solidFill>
            </a:endParaRPr>
          </a:p>
        </p:txBody>
      </p:sp>
      <p:pic>
        <p:nvPicPr>
          <p:cNvPr id="5" name="Audio 4">
            <a:hlinkClick r:id="" action="ppaction://media"/>
            <a:extLst>
              <a:ext uri="{FF2B5EF4-FFF2-40B4-BE49-F238E27FC236}">
                <a16:creationId xmlns:a16="http://schemas.microsoft.com/office/drawing/2014/main" id="{C7A16037-5D4F-4E37-9AEE-670CF998DB9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528137031"/>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33102"/>
    </mc:Choice>
    <mc:Fallback>
      <p:transition spd="slow" advTm="331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33CD251C-A887-4D2F-925B-FC09719853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B19D093C-27FB-4032-B282-42C4563F2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94548"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AFED41A-980C-4186-866B-AAE7C460BF77}"/>
              </a:ext>
            </a:extLst>
          </p:cNvPr>
          <p:cNvSpPr>
            <a:spLocks noGrp="1"/>
          </p:cNvSpPr>
          <p:nvPr>
            <p:ph type="title"/>
          </p:nvPr>
        </p:nvSpPr>
        <p:spPr>
          <a:xfrm>
            <a:off x="767290" y="1780661"/>
            <a:ext cx="3582073" cy="1463472"/>
          </a:xfrm>
        </p:spPr>
        <p:txBody>
          <a:bodyPr anchor="t">
            <a:normAutofit/>
          </a:bodyPr>
          <a:lstStyle/>
          <a:p>
            <a:r>
              <a:rPr lang="en-US" sz="4800">
                <a:solidFill>
                  <a:schemeClr val="bg1"/>
                </a:solidFill>
              </a:rPr>
              <a:t>Domain</a:t>
            </a:r>
          </a:p>
        </p:txBody>
      </p:sp>
      <p:grpSp>
        <p:nvGrpSpPr>
          <p:cNvPr id="28" name="Group 27">
            <a:extLst>
              <a:ext uri="{FF2B5EF4-FFF2-40B4-BE49-F238E27FC236}">
                <a16:creationId xmlns:a16="http://schemas.microsoft.com/office/drawing/2014/main" id="{35EE815E-1BD3-4777-B652-6D98825BF66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67290" y="681628"/>
            <a:ext cx="1128382" cy="847206"/>
            <a:chOff x="668003" y="1684057"/>
            <a:chExt cx="1128382" cy="847206"/>
          </a:xfrm>
        </p:grpSpPr>
        <p:sp>
          <p:nvSpPr>
            <p:cNvPr id="29" name="Freeform 5">
              <a:extLst>
                <a:ext uri="{FF2B5EF4-FFF2-40B4-BE49-F238E27FC236}">
                  <a16:creationId xmlns:a16="http://schemas.microsoft.com/office/drawing/2014/main" id="{E6692982-4A7D-4392-87CD-F0CD4B027DD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8003" y="1935883"/>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sp>
          <p:nvSpPr>
            <p:cNvPr id="30" name="Freeform 5">
              <a:extLst>
                <a:ext uri="{FF2B5EF4-FFF2-40B4-BE49-F238E27FC236}">
                  <a16:creationId xmlns:a16="http://schemas.microsoft.com/office/drawing/2014/main" id="{196485F7-F277-4123-AC53-98EA4C85877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245893" y="1684057"/>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grpSp>
      <p:sp>
        <p:nvSpPr>
          <p:cNvPr id="3" name="Content Placeholder 2">
            <a:extLst>
              <a:ext uri="{FF2B5EF4-FFF2-40B4-BE49-F238E27FC236}">
                <a16:creationId xmlns:a16="http://schemas.microsoft.com/office/drawing/2014/main" id="{9E5F1A6A-3C8F-4583-AFB7-3E93C287A9E2}"/>
              </a:ext>
            </a:extLst>
          </p:cNvPr>
          <p:cNvSpPr>
            <a:spLocks noGrp="1"/>
          </p:cNvSpPr>
          <p:nvPr>
            <p:ph idx="1"/>
          </p:nvPr>
        </p:nvSpPr>
        <p:spPr>
          <a:xfrm>
            <a:off x="767290" y="3383121"/>
            <a:ext cx="3582072" cy="2793251"/>
          </a:xfrm>
        </p:spPr>
        <p:txBody>
          <a:bodyPr anchor="t">
            <a:normAutofit/>
          </a:bodyPr>
          <a:lstStyle/>
          <a:p>
            <a:r>
              <a:rPr lang="en-US" sz="2000">
                <a:solidFill>
                  <a:schemeClr val="bg1"/>
                </a:solidFill>
              </a:rPr>
              <a:t>Masking to slow the spread of covid</a:t>
            </a:r>
          </a:p>
          <a:p>
            <a:r>
              <a:rPr lang="en-US" sz="2000">
                <a:solidFill>
                  <a:schemeClr val="bg1"/>
                </a:solidFill>
              </a:rPr>
              <a:t>South Korea was the model to keep cases at bay</a:t>
            </a:r>
          </a:p>
          <a:p>
            <a:r>
              <a:rPr lang="en-US" sz="2000">
                <a:solidFill>
                  <a:schemeClr val="bg1"/>
                </a:solidFill>
              </a:rPr>
              <a:t>South Korea’s cases are on the rise</a:t>
            </a:r>
          </a:p>
          <a:p>
            <a:r>
              <a:rPr lang="en-US" sz="2000">
                <a:solidFill>
                  <a:schemeClr val="bg1"/>
                </a:solidFill>
              </a:rPr>
              <a:t>States are conflicted about mask mandates</a:t>
            </a:r>
          </a:p>
        </p:txBody>
      </p:sp>
      <p:pic>
        <p:nvPicPr>
          <p:cNvPr id="4" name="Picture 3">
            <a:extLst>
              <a:ext uri="{FF2B5EF4-FFF2-40B4-BE49-F238E27FC236}">
                <a16:creationId xmlns:a16="http://schemas.microsoft.com/office/drawing/2014/main" id="{3144680C-41B8-4E05-9EA2-35B484FF4684}"/>
              </a:ext>
            </a:extLst>
          </p:cNvPr>
          <p:cNvPicPr/>
          <p:nvPr/>
        </p:nvPicPr>
        <p:blipFill>
          <a:blip r:embed="rId5"/>
          <a:stretch>
            <a:fillRect/>
          </a:stretch>
        </p:blipFill>
        <p:spPr>
          <a:xfrm>
            <a:off x="5116652" y="1703436"/>
            <a:ext cx="6642532" cy="2872894"/>
          </a:xfrm>
          <a:prstGeom prst="rect">
            <a:avLst/>
          </a:prstGeom>
        </p:spPr>
      </p:pic>
      <p:sp>
        <p:nvSpPr>
          <p:cNvPr id="6" name="TextBox 5">
            <a:extLst>
              <a:ext uri="{FF2B5EF4-FFF2-40B4-BE49-F238E27FC236}">
                <a16:creationId xmlns:a16="http://schemas.microsoft.com/office/drawing/2014/main" id="{CECFF441-C1F5-4DF7-A31F-DB9947C486AD}"/>
              </a:ext>
            </a:extLst>
          </p:cNvPr>
          <p:cNvSpPr txBox="1"/>
          <p:nvPr/>
        </p:nvSpPr>
        <p:spPr>
          <a:xfrm>
            <a:off x="6096000" y="4624858"/>
            <a:ext cx="4525484" cy="529706"/>
          </a:xfrm>
          <a:prstGeom prst="rect">
            <a:avLst/>
          </a:prstGeom>
          <a:noFill/>
        </p:spPr>
        <p:txBody>
          <a:bodyPr wrap="square">
            <a:spAutoFit/>
          </a:bodyPr>
          <a:lstStyle/>
          <a:p>
            <a:pPr marL="0" marR="0">
              <a:lnSpc>
                <a:spcPct val="107000"/>
              </a:lnSpc>
              <a:spcBef>
                <a:spcPts val="0"/>
              </a:spcBef>
              <a:spcAft>
                <a:spcPts val="800"/>
              </a:spcAft>
            </a:pPr>
            <a:r>
              <a:rPr lang="en-US" sz="900" u="sng"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6"/>
              </a:rPr>
              <a:t>https://www.google.com/</a:t>
            </a:r>
            <a:r>
              <a:rPr lang="en-US" sz="900" u="sng" dirty="0" err="1">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6"/>
              </a:rPr>
              <a:t>search?q</a:t>
            </a:r>
            <a:r>
              <a:rPr lang="en-US" sz="900" u="sng"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6"/>
              </a:rPr>
              <a:t>=</a:t>
            </a:r>
            <a:r>
              <a:rPr lang="en-US" sz="900" u="sng" dirty="0" err="1">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6"/>
              </a:rPr>
              <a:t>south+korea+covid+cases&amp;rlz</a:t>
            </a:r>
            <a:r>
              <a:rPr lang="en-US" sz="900" u="sng"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6"/>
              </a:rPr>
              <a:t>=1C1CHBF_enUS850US886&amp;oq=</a:t>
            </a:r>
            <a:r>
              <a:rPr lang="en-US" sz="900" u="sng" dirty="0" err="1">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6"/>
              </a:rPr>
              <a:t>south+korea+covid+cases&amp;aqs</a:t>
            </a:r>
            <a:r>
              <a:rPr lang="en-US" sz="900" u="sng"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6"/>
              </a:rPr>
              <a:t>=chrome..69i57j0i131i433i457i512j0i512l8.4502j0j4&amp;sourceid=</a:t>
            </a:r>
            <a:r>
              <a:rPr lang="en-US" sz="900" u="sng" dirty="0" err="1">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6"/>
              </a:rPr>
              <a:t>chrome&amp;ie</a:t>
            </a:r>
            <a:r>
              <a:rPr lang="en-US" sz="900" u="sng" dirty="0">
                <a:solidFill>
                  <a:srgbClr val="0563C1"/>
                </a:solidFill>
                <a:effectLst/>
                <a:latin typeface="Calibri" panose="020F0502020204030204" pitchFamily="34" charset="0"/>
                <a:ea typeface="Calibri" panose="020F0502020204030204" pitchFamily="34" charset="0"/>
                <a:cs typeface="Times New Roman" panose="02020603050405020304" pitchFamily="18" charset="0"/>
                <a:hlinkClick r:id="rId6"/>
              </a:rPr>
              <a:t>=UTF-8</a:t>
            </a:r>
            <a:r>
              <a:rPr lang="en-US" sz="900" dirty="0">
                <a:effectLst/>
                <a:latin typeface="Calibri" panose="020F0502020204030204" pitchFamily="34" charset="0"/>
                <a:ea typeface="Calibri" panose="020F0502020204030204" pitchFamily="34" charset="0"/>
                <a:cs typeface="Times New Roman" panose="02020603050405020304" pitchFamily="18" charset="0"/>
              </a:rPr>
              <a:t> </a:t>
            </a:r>
          </a:p>
        </p:txBody>
      </p:sp>
      <p:pic>
        <p:nvPicPr>
          <p:cNvPr id="7" name="Audio 6">
            <a:hlinkClick r:id="" action="ppaction://media"/>
            <a:extLst>
              <a:ext uri="{FF2B5EF4-FFF2-40B4-BE49-F238E27FC236}">
                <a16:creationId xmlns:a16="http://schemas.microsoft.com/office/drawing/2014/main" id="{1EC45482-23AB-44CA-AAEC-B061B713E060}"/>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485945648"/>
      </p:ext>
    </p:extLst>
  </p:cSld>
  <p:clrMapOvr>
    <a:masterClrMapping/>
  </p:clrMapOvr>
  <mc:AlternateContent xmlns:mc="http://schemas.openxmlformats.org/markup-compatibility/2006">
    <mc:Choice xmlns:p14="http://schemas.microsoft.com/office/powerpoint/2010/main" Requires="p14">
      <p:transition spd="slow" p14:dur="2000" advTm="69762"/>
    </mc:Choice>
    <mc:Fallback>
      <p:transition spd="slow" advTm="697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3CD251C-A887-4D2F-925B-FC09719853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19D093C-27FB-4032-B282-42C4563F2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94548"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35EE815E-1BD3-4777-B652-6D98825BF66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67290" y="681628"/>
            <a:ext cx="1128382" cy="847206"/>
            <a:chOff x="668003" y="1684057"/>
            <a:chExt cx="1128382" cy="847206"/>
          </a:xfrm>
        </p:grpSpPr>
        <p:sp>
          <p:nvSpPr>
            <p:cNvPr id="13" name="Freeform 5">
              <a:extLst>
                <a:ext uri="{FF2B5EF4-FFF2-40B4-BE49-F238E27FC236}">
                  <a16:creationId xmlns:a16="http://schemas.microsoft.com/office/drawing/2014/main" id="{E6692982-4A7D-4392-87CD-F0CD4B027DD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8003" y="1935883"/>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sp>
          <p:nvSpPr>
            <p:cNvPr id="14" name="Freeform 5">
              <a:extLst>
                <a:ext uri="{FF2B5EF4-FFF2-40B4-BE49-F238E27FC236}">
                  <a16:creationId xmlns:a16="http://schemas.microsoft.com/office/drawing/2014/main" id="{196485F7-F277-4123-AC53-98EA4C85877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245893" y="1684057"/>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grpSp>
      <p:sp>
        <p:nvSpPr>
          <p:cNvPr id="2" name="Title 1">
            <a:extLst>
              <a:ext uri="{FF2B5EF4-FFF2-40B4-BE49-F238E27FC236}">
                <a16:creationId xmlns:a16="http://schemas.microsoft.com/office/drawing/2014/main" id="{B1A4A969-2316-4FF9-92D5-27C2DC4ACEF0}"/>
              </a:ext>
            </a:extLst>
          </p:cNvPr>
          <p:cNvSpPr>
            <a:spLocks noGrp="1"/>
          </p:cNvSpPr>
          <p:nvPr>
            <p:ph type="title"/>
          </p:nvPr>
        </p:nvSpPr>
        <p:spPr>
          <a:xfrm>
            <a:off x="767290" y="1166932"/>
            <a:ext cx="3582073" cy="4279709"/>
          </a:xfrm>
        </p:spPr>
        <p:txBody>
          <a:bodyPr anchor="ctr">
            <a:normAutofit/>
          </a:bodyPr>
          <a:lstStyle/>
          <a:p>
            <a:r>
              <a:rPr lang="en-US" sz="4800">
                <a:solidFill>
                  <a:schemeClr val="bg1"/>
                </a:solidFill>
              </a:rPr>
              <a:t>Research Questions</a:t>
            </a:r>
          </a:p>
        </p:txBody>
      </p:sp>
      <p:sp>
        <p:nvSpPr>
          <p:cNvPr id="3" name="Content Placeholder 2">
            <a:extLst>
              <a:ext uri="{FF2B5EF4-FFF2-40B4-BE49-F238E27FC236}">
                <a16:creationId xmlns:a16="http://schemas.microsoft.com/office/drawing/2014/main" id="{A93B490A-6CEA-4D0E-921F-6D1063ACE043}"/>
              </a:ext>
            </a:extLst>
          </p:cNvPr>
          <p:cNvSpPr>
            <a:spLocks noGrp="1"/>
          </p:cNvSpPr>
          <p:nvPr>
            <p:ph idx="1"/>
          </p:nvPr>
        </p:nvSpPr>
        <p:spPr>
          <a:xfrm>
            <a:off x="5573864" y="1166933"/>
            <a:ext cx="5716988" cy="4279709"/>
          </a:xfrm>
        </p:spPr>
        <p:txBody>
          <a:bodyPr anchor="ctr">
            <a:normAutofit/>
          </a:bodyPr>
          <a:lstStyle/>
          <a:p>
            <a:r>
              <a:rPr lang="en-US" sz="2400"/>
              <a:t>What states have the most stringent masking policies?</a:t>
            </a:r>
          </a:p>
          <a:p>
            <a:r>
              <a:rPr lang="en-US" sz="2400"/>
              <a:t>What states have the least stringent masking policies?</a:t>
            </a:r>
          </a:p>
          <a:p>
            <a:r>
              <a:rPr lang="en-US" sz="2400"/>
              <a:t>Did statewide policies make a difference in suppressing covid case counts? </a:t>
            </a:r>
          </a:p>
          <a:p>
            <a:r>
              <a:rPr lang="en-US" sz="2400"/>
              <a:t>Can covid case predictions be made based on masking policies?</a:t>
            </a:r>
          </a:p>
          <a:p>
            <a:endParaRPr lang="en-US" sz="2400"/>
          </a:p>
        </p:txBody>
      </p:sp>
      <p:pic>
        <p:nvPicPr>
          <p:cNvPr id="6" name="Audio 5">
            <a:hlinkClick r:id="" action="ppaction://media"/>
            <a:extLst>
              <a:ext uri="{FF2B5EF4-FFF2-40B4-BE49-F238E27FC236}">
                <a16:creationId xmlns:a16="http://schemas.microsoft.com/office/drawing/2014/main" id="{B3414FD3-D444-4A1E-9889-1359E7C5F42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848180201"/>
      </p:ext>
    </p:extLst>
  </p:cSld>
  <p:clrMapOvr>
    <a:masterClrMapping/>
  </p:clrMapOvr>
  <mc:AlternateContent xmlns:mc="http://schemas.openxmlformats.org/markup-compatibility/2006">
    <mc:Choice xmlns:p14="http://schemas.microsoft.com/office/powerpoint/2010/main" Requires="p14">
      <p:transition spd="slow" p14:dur="2000" advTm="18469"/>
    </mc:Choice>
    <mc:Fallback>
      <p:transition spd="slow" advTm="184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3896A03-3945-419A-B66B-4EE266EDD1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 y="0"/>
            <a:ext cx="4654285" cy="6858001"/>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DB5BE49-CA7B-41AA-B0A1-2D138C9DB191}"/>
              </a:ext>
            </a:extLst>
          </p:cNvPr>
          <p:cNvSpPr>
            <a:spLocks noGrp="1"/>
          </p:cNvSpPr>
          <p:nvPr>
            <p:ph type="title"/>
          </p:nvPr>
        </p:nvSpPr>
        <p:spPr>
          <a:xfrm>
            <a:off x="1156851" y="637762"/>
            <a:ext cx="2898276" cy="5576770"/>
          </a:xfrm>
        </p:spPr>
        <p:txBody>
          <a:bodyPr anchor="t">
            <a:normAutofit/>
          </a:bodyPr>
          <a:lstStyle/>
          <a:p>
            <a:r>
              <a:rPr lang="en-US">
                <a:solidFill>
                  <a:schemeClr val="bg1"/>
                </a:solidFill>
              </a:rPr>
              <a:t>Data Used</a:t>
            </a:r>
          </a:p>
        </p:txBody>
      </p:sp>
      <p:sp>
        <p:nvSpPr>
          <p:cNvPr id="11" name="Rectangle 10">
            <a:extLst>
              <a:ext uri="{FF2B5EF4-FFF2-40B4-BE49-F238E27FC236}">
                <a16:creationId xmlns:a16="http://schemas.microsoft.com/office/drawing/2014/main" id="{B34F5AD2-EDBD-4BBD-A55C-EAFFD0C709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2535" y="0"/>
            <a:ext cx="7539455" cy="6858001"/>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5" name="Content Placeholder 2">
            <a:extLst>
              <a:ext uri="{FF2B5EF4-FFF2-40B4-BE49-F238E27FC236}">
                <a16:creationId xmlns:a16="http://schemas.microsoft.com/office/drawing/2014/main" id="{02438C3A-5EDD-493C-9A50-DFA3199A8988}"/>
              </a:ext>
            </a:extLst>
          </p:cNvPr>
          <p:cNvGraphicFramePr>
            <a:graphicFrameLocks noGrp="1"/>
          </p:cNvGraphicFramePr>
          <p:nvPr>
            <p:ph idx="1"/>
            <p:extLst>
              <p:ext uri="{D42A27DB-BD31-4B8C-83A1-F6EECF244321}">
                <p14:modId xmlns:p14="http://schemas.microsoft.com/office/powerpoint/2010/main" val="1834614758"/>
              </p:ext>
            </p:extLst>
          </p:nvPr>
        </p:nvGraphicFramePr>
        <p:xfrm>
          <a:off x="5439954" y="637762"/>
          <a:ext cx="5605401" cy="5539201"/>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4" name="Audio 3">
            <a:hlinkClick r:id="" action="ppaction://media"/>
            <a:extLst>
              <a:ext uri="{FF2B5EF4-FFF2-40B4-BE49-F238E27FC236}">
                <a16:creationId xmlns:a16="http://schemas.microsoft.com/office/drawing/2014/main" id="{950579FE-0A66-4AF4-92B8-FE803A9BF3A6}"/>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590722942"/>
      </p:ext>
    </p:extLst>
  </p:cSld>
  <p:clrMapOvr>
    <a:masterClrMapping/>
  </p:clrMapOvr>
  <mc:AlternateContent xmlns:mc="http://schemas.openxmlformats.org/markup-compatibility/2006">
    <mc:Choice xmlns:p14="http://schemas.microsoft.com/office/powerpoint/2010/main" Requires="p14">
      <p:transition spd="slow" p14:dur="2000" advTm="66500"/>
    </mc:Choice>
    <mc:Fallback>
      <p:transition spd="slow" advTm="665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3CD251C-A887-4D2F-925B-FC09719853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19D093C-27FB-4032-B282-42C4563F2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94548"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32B879E-43FA-47FA-91FF-01F5284308C6}"/>
              </a:ext>
            </a:extLst>
          </p:cNvPr>
          <p:cNvSpPr>
            <a:spLocks noGrp="1"/>
          </p:cNvSpPr>
          <p:nvPr>
            <p:ph type="title"/>
          </p:nvPr>
        </p:nvSpPr>
        <p:spPr>
          <a:xfrm>
            <a:off x="767290" y="1780661"/>
            <a:ext cx="3582073" cy="1463472"/>
          </a:xfrm>
        </p:spPr>
        <p:txBody>
          <a:bodyPr anchor="t">
            <a:normAutofit/>
          </a:bodyPr>
          <a:lstStyle/>
          <a:p>
            <a:r>
              <a:rPr lang="en-US" sz="4800">
                <a:solidFill>
                  <a:schemeClr val="bg1"/>
                </a:solidFill>
              </a:rPr>
              <a:t>Data Prep</a:t>
            </a:r>
          </a:p>
        </p:txBody>
      </p:sp>
      <p:grpSp>
        <p:nvGrpSpPr>
          <p:cNvPr id="13" name="Group 12">
            <a:extLst>
              <a:ext uri="{FF2B5EF4-FFF2-40B4-BE49-F238E27FC236}">
                <a16:creationId xmlns:a16="http://schemas.microsoft.com/office/drawing/2014/main" id="{35EE815E-1BD3-4777-B652-6D98825BF66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67290" y="681628"/>
            <a:ext cx="1128382" cy="847206"/>
            <a:chOff x="668003" y="1684057"/>
            <a:chExt cx="1128382" cy="847206"/>
          </a:xfrm>
        </p:grpSpPr>
        <p:sp>
          <p:nvSpPr>
            <p:cNvPr id="14" name="Freeform 5">
              <a:extLst>
                <a:ext uri="{FF2B5EF4-FFF2-40B4-BE49-F238E27FC236}">
                  <a16:creationId xmlns:a16="http://schemas.microsoft.com/office/drawing/2014/main" id="{E6692982-4A7D-4392-87CD-F0CD4B027DD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8003" y="1935883"/>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sp>
          <p:nvSpPr>
            <p:cNvPr id="15" name="Freeform 5">
              <a:extLst>
                <a:ext uri="{FF2B5EF4-FFF2-40B4-BE49-F238E27FC236}">
                  <a16:creationId xmlns:a16="http://schemas.microsoft.com/office/drawing/2014/main" id="{196485F7-F277-4123-AC53-98EA4C85877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245893" y="1684057"/>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grpSp>
      <p:sp>
        <p:nvSpPr>
          <p:cNvPr id="3" name="Content Placeholder 2">
            <a:extLst>
              <a:ext uri="{FF2B5EF4-FFF2-40B4-BE49-F238E27FC236}">
                <a16:creationId xmlns:a16="http://schemas.microsoft.com/office/drawing/2014/main" id="{74C7D749-338A-494B-89B2-6909303276A2}"/>
              </a:ext>
            </a:extLst>
          </p:cNvPr>
          <p:cNvSpPr>
            <a:spLocks noGrp="1"/>
          </p:cNvSpPr>
          <p:nvPr>
            <p:ph idx="1"/>
          </p:nvPr>
        </p:nvSpPr>
        <p:spPr>
          <a:xfrm>
            <a:off x="767290" y="3383121"/>
            <a:ext cx="3582072" cy="2793251"/>
          </a:xfrm>
        </p:spPr>
        <p:txBody>
          <a:bodyPr anchor="t">
            <a:normAutofit/>
          </a:bodyPr>
          <a:lstStyle/>
          <a:p>
            <a:r>
              <a:rPr lang="en-US" sz="2000">
                <a:solidFill>
                  <a:schemeClr val="bg1"/>
                </a:solidFill>
              </a:rPr>
              <a:t>Gaps in masking reporting fixed with imputed values </a:t>
            </a:r>
          </a:p>
          <a:p>
            <a:r>
              <a:rPr lang="en-US" sz="2000">
                <a:solidFill>
                  <a:schemeClr val="bg1"/>
                </a:solidFill>
              </a:rPr>
              <a:t>Updated cumulative cases to daily cases</a:t>
            </a:r>
          </a:p>
          <a:p>
            <a:r>
              <a:rPr lang="en-US" sz="2000">
                <a:solidFill>
                  <a:schemeClr val="bg1"/>
                </a:solidFill>
              </a:rPr>
              <a:t>Basic case statements to show masking (&gt;scale 2)</a:t>
            </a:r>
          </a:p>
        </p:txBody>
      </p:sp>
      <p:pic>
        <p:nvPicPr>
          <p:cNvPr id="4" name="Picture 3">
            <a:extLst>
              <a:ext uri="{FF2B5EF4-FFF2-40B4-BE49-F238E27FC236}">
                <a16:creationId xmlns:a16="http://schemas.microsoft.com/office/drawing/2014/main" id="{18815BB1-E2AB-4010-9D21-0440203F7735}"/>
              </a:ext>
            </a:extLst>
          </p:cNvPr>
          <p:cNvPicPr/>
          <p:nvPr/>
        </p:nvPicPr>
        <p:blipFill>
          <a:blip r:embed="rId5" cstate="print">
            <a:extLst>
              <a:ext uri="{28A0092B-C50C-407E-A947-70E740481C1C}">
                <a14:useLocalDpi xmlns:a14="http://schemas.microsoft.com/office/drawing/2010/main" val="0"/>
              </a:ext>
            </a:extLst>
          </a:blip>
          <a:stretch>
            <a:fillRect/>
          </a:stretch>
        </p:blipFill>
        <p:spPr bwMode="auto">
          <a:xfrm>
            <a:off x="5116652" y="1637010"/>
            <a:ext cx="6642532" cy="3005746"/>
          </a:xfrm>
          <a:prstGeom prst="rect">
            <a:avLst/>
          </a:prstGeom>
          <a:noFill/>
        </p:spPr>
      </p:pic>
      <p:pic>
        <p:nvPicPr>
          <p:cNvPr id="5" name="Audio 4">
            <a:hlinkClick r:id="" action="ppaction://media"/>
            <a:extLst>
              <a:ext uri="{FF2B5EF4-FFF2-40B4-BE49-F238E27FC236}">
                <a16:creationId xmlns:a16="http://schemas.microsoft.com/office/drawing/2014/main" id="{8EC62999-B9F0-4C52-85F6-E6E3D7DFA92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3556881621"/>
      </p:ext>
    </p:extLst>
  </p:cSld>
  <p:clrMapOvr>
    <a:masterClrMapping/>
  </p:clrMapOvr>
  <mc:AlternateContent xmlns:mc="http://schemas.openxmlformats.org/markup-compatibility/2006">
    <mc:Choice xmlns:p14="http://schemas.microsoft.com/office/powerpoint/2010/main" Requires="p14">
      <p:transition spd="slow" p14:dur="2000" advTm="55904"/>
    </mc:Choice>
    <mc:Fallback>
      <p:transition spd="slow" advTm="559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33CD251C-A887-4D2F-925B-FC09719853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19D093C-27FB-4032-B282-42C4563F25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94548"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32B879E-43FA-47FA-91FF-01F5284308C6}"/>
              </a:ext>
            </a:extLst>
          </p:cNvPr>
          <p:cNvSpPr>
            <a:spLocks noGrp="1"/>
          </p:cNvSpPr>
          <p:nvPr>
            <p:ph type="title"/>
          </p:nvPr>
        </p:nvSpPr>
        <p:spPr>
          <a:xfrm>
            <a:off x="767290" y="1780661"/>
            <a:ext cx="3582073" cy="1463472"/>
          </a:xfrm>
        </p:spPr>
        <p:txBody>
          <a:bodyPr anchor="t">
            <a:normAutofit/>
          </a:bodyPr>
          <a:lstStyle/>
          <a:p>
            <a:r>
              <a:rPr lang="en-US" sz="4800">
                <a:solidFill>
                  <a:schemeClr val="bg1"/>
                </a:solidFill>
              </a:rPr>
              <a:t>Methods</a:t>
            </a:r>
          </a:p>
        </p:txBody>
      </p:sp>
      <p:grpSp>
        <p:nvGrpSpPr>
          <p:cNvPr id="13" name="Group 12">
            <a:extLst>
              <a:ext uri="{FF2B5EF4-FFF2-40B4-BE49-F238E27FC236}">
                <a16:creationId xmlns:a16="http://schemas.microsoft.com/office/drawing/2014/main" id="{35EE815E-1BD3-4777-B652-6D98825BF66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67290" y="681628"/>
            <a:ext cx="1128382" cy="847206"/>
            <a:chOff x="668003" y="1684057"/>
            <a:chExt cx="1128382" cy="847206"/>
          </a:xfrm>
        </p:grpSpPr>
        <p:sp>
          <p:nvSpPr>
            <p:cNvPr id="14" name="Freeform 5">
              <a:extLst>
                <a:ext uri="{FF2B5EF4-FFF2-40B4-BE49-F238E27FC236}">
                  <a16:creationId xmlns:a16="http://schemas.microsoft.com/office/drawing/2014/main" id="{E6692982-4A7D-4392-87CD-F0CD4B027DDE}"/>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8003" y="1935883"/>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sp>
          <p:nvSpPr>
            <p:cNvPr id="15" name="Freeform 5">
              <a:extLst>
                <a:ext uri="{FF2B5EF4-FFF2-40B4-BE49-F238E27FC236}">
                  <a16:creationId xmlns:a16="http://schemas.microsoft.com/office/drawing/2014/main" id="{196485F7-F277-4123-AC53-98EA4C858774}"/>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245893" y="1684057"/>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grpSp>
      <p:sp>
        <p:nvSpPr>
          <p:cNvPr id="3" name="Content Placeholder 2">
            <a:extLst>
              <a:ext uri="{FF2B5EF4-FFF2-40B4-BE49-F238E27FC236}">
                <a16:creationId xmlns:a16="http://schemas.microsoft.com/office/drawing/2014/main" id="{74C7D749-338A-494B-89B2-6909303276A2}"/>
              </a:ext>
            </a:extLst>
          </p:cNvPr>
          <p:cNvSpPr>
            <a:spLocks noGrp="1"/>
          </p:cNvSpPr>
          <p:nvPr>
            <p:ph idx="1"/>
          </p:nvPr>
        </p:nvSpPr>
        <p:spPr>
          <a:xfrm>
            <a:off x="767290" y="3383121"/>
            <a:ext cx="3582072" cy="2793251"/>
          </a:xfrm>
        </p:spPr>
        <p:txBody>
          <a:bodyPr anchor="t">
            <a:normAutofit/>
          </a:bodyPr>
          <a:lstStyle/>
          <a:p>
            <a:r>
              <a:rPr lang="en-US" sz="2000">
                <a:solidFill>
                  <a:schemeClr val="bg1"/>
                </a:solidFill>
              </a:rPr>
              <a:t>Found the least stringent and most stringent masking states using ordinal masking metric. </a:t>
            </a:r>
          </a:p>
          <a:p>
            <a:r>
              <a:rPr lang="en-US" sz="2000">
                <a:solidFill>
                  <a:schemeClr val="bg1"/>
                </a:solidFill>
              </a:rPr>
              <a:t>Created two separate datasets for exploratory data analysis</a:t>
            </a:r>
          </a:p>
          <a:p>
            <a:r>
              <a:rPr lang="en-US" sz="2000">
                <a:solidFill>
                  <a:schemeClr val="bg1"/>
                </a:solidFill>
              </a:rPr>
              <a:t>Made predictions on case counts</a:t>
            </a:r>
          </a:p>
        </p:txBody>
      </p:sp>
      <p:pic>
        <p:nvPicPr>
          <p:cNvPr id="4" name="Picture 3">
            <a:extLst>
              <a:ext uri="{FF2B5EF4-FFF2-40B4-BE49-F238E27FC236}">
                <a16:creationId xmlns:a16="http://schemas.microsoft.com/office/drawing/2014/main" id="{9713ADDB-B136-45F0-874B-CEB215A4AE92}"/>
              </a:ext>
            </a:extLst>
          </p:cNvPr>
          <p:cNvPicPr/>
          <p:nvPr/>
        </p:nvPicPr>
        <p:blipFill>
          <a:blip r:embed="rId5">
            <a:extLst>
              <a:ext uri="{28A0092B-C50C-407E-A947-70E740481C1C}">
                <a14:useLocalDpi xmlns:a14="http://schemas.microsoft.com/office/drawing/2010/main" val="0"/>
              </a:ext>
            </a:extLst>
          </a:blip>
          <a:stretch>
            <a:fillRect/>
          </a:stretch>
        </p:blipFill>
        <p:spPr bwMode="auto">
          <a:xfrm>
            <a:off x="6292893" y="903730"/>
            <a:ext cx="4290050" cy="4472307"/>
          </a:xfrm>
          <a:prstGeom prst="rect">
            <a:avLst/>
          </a:prstGeom>
          <a:noFill/>
        </p:spPr>
      </p:pic>
      <p:pic>
        <p:nvPicPr>
          <p:cNvPr id="5" name="Audio 4">
            <a:hlinkClick r:id="" action="ppaction://media"/>
            <a:extLst>
              <a:ext uri="{FF2B5EF4-FFF2-40B4-BE49-F238E27FC236}">
                <a16:creationId xmlns:a16="http://schemas.microsoft.com/office/drawing/2014/main" id="{FF8C6783-499F-4038-BD8E-637084A8527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771570185"/>
      </p:ext>
    </p:extLst>
  </p:cSld>
  <p:clrMapOvr>
    <a:masterClrMapping/>
  </p:clrMapOvr>
  <mc:AlternateContent xmlns:mc="http://schemas.openxmlformats.org/markup-compatibility/2006">
    <mc:Choice xmlns:p14="http://schemas.microsoft.com/office/powerpoint/2010/main" Requires="p14">
      <p:transition spd="slow" p14:dur="2000" advTm="41620"/>
    </mc:Choice>
    <mc:Fallback>
      <p:transition spd="slow" advTm="416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EFFF4A2-EB01-4738-9824-8D9A72A51B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1F276581-9550-4618-A26C-6C2A3D3D6EBB}"/>
              </a:ext>
            </a:extLst>
          </p:cNvPr>
          <p:cNvPicPr/>
          <p:nvPr/>
        </p:nvPicPr>
        <p:blipFill>
          <a:blip r:embed="rId5">
            <a:extLst>
              <a:ext uri="{28A0092B-C50C-407E-A947-70E740481C1C}">
                <a14:useLocalDpi xmlns:a14="http://schemas.microsoft.com/office/drawing/2010/main" val="0"/>
              </a:ext>
            </a:extLst>
          </a:blip>
          <a:stretch>
            <a:fillRect/>
          </a:stretch>
        </p:blipFill>
        <p:spPr bwMode="auto">
          <a:xfrm>
            <a:off x="643467" y="839514"/>
            <a:ext cx="10898562" cy="2888118"/>
          </a:xfrm>
          <a:prstGeom prst="rect">
            <a:avLst/>
          </a:prstGeom>
          <a:noFill/>
        </p:spPr>
      </p:pic>
      <p:sp>
        <p:nvSpPr>
          <p:cNvPr id="12" name="Rectangle 11">
            <a:extLst>
              <a:ext uri="{FF2B5EF4-FFF2-40B4-BE49-F238E27FC236}">
                <a16:creationId xmlns:a16="http://schemas.microsoft.com/office/drawing/2014/main" id="{23D97D8B-CFC5-431A-AA32-93C4522A6E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4233674"/>
            <a:ext cx="12192000" cy="262432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32B879E-43FA-47FA-91FF-01F5284308C6}"/>
              </a:ext>
            </a:extLst>
          </p:cNvPr>
          <p:cNvSpPr>
            <a:spLocks noGrp="1"/>
          </p:cNvSpPr>
          <p:nvPr>
            <p:ph type="title"/>
          </p:nvPr>
        </p:nvSpPr>
        <p:spPr>
          <a:xfrm>
            <a:off x="969264" y="4535424"/>
            <a:ext cx="3685032" cy="1586162"/>
          </a:xfrm>
        </p:spPr>
        <p:txBody>
          <a:bodyPr anchor="t">
            <a:normAutofit/>
          </a:bodyPr>
          <a:lstStyle/>
          <a:p>
            <a:r>
              <a:rPr lang="en-US" sz="3400">
                <a:solidFill>
                  <a:schemeClr val="bg1"/>
                </a:solidFill>
              </a:rPr>
              <a:t>Findings 1 of 3</a:t>
            </a:r>
          </a:p>
        </p:txBody>
      </p:sp>
      <p:sp>
        <p:nvSpPr>
          <p:cNvPr id="3" name="Content Placeholder 2">
            <a:extLst>
              <a:ext uri="{FF2B5EF4-FFF2-40B4-BE49-F238E27FC236}">
                <a16:creationId xmlns:a16="http://schemas.microsoft.com/office/drawing/2014/main" id="{74C7D749-338A-494B-89B2-6909303276A2}"/>
              </a:ext>
            </a:extLst>
          </p:cNvPr>
          <p:cNvSpPr>
            <a:spLocks noGrp="1"/>
          </p:cNvSpPr>
          <p:nvPr>
            <p:ph idx="1"/>
          </p:nvPr>
        </p:nvSpPr>
        <p:spPr>
          <a:xfrm>
            <a:off x="5074920" y="4535423"/>
            <a:ext cx="4930626" cy="1586163"/>
          </a:xfrm>
        </p:spPr>
        <p:txBody>
          <a:bodyPr>
            <a:normAutofit/>
          </a:bodyPr>
          <a:lstStyle/>
          <a:p>
            <a:pPr marL="0" indent="0">
              <a:buNone/>
            </a:pPr>
            <a:r>
              <a:rPr lang="en-US" sz="1100" b="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What states have the most stringent masking policies? </a:t>
            </a:r>
            <a:r>
              <a:rPr lang="en-US" sz="1100">
                <a:solidFill>
                  <a:schemeClr val="bg1"/>
                </a:solidFill>
              </a:rPr>
              <a:t>North Carolina and Massachusetts had the most stringent policies</a:t>
            </a:r>
          </a:p>
          <a:p>
            <a:pPr marL="0" indent="0">
              <a:buNone/>
            </a:pPr>
            <a:endParaRPr lang="en-US" sz="1100">
              <a:solidFill>
                <a:schemeClr val="bg1"/>
              </a:solidFill>
            </a:endParaRPr>
          </a:p>
          <a:p>
            <a:pPr marL="0" marR="0" lvl="0" indent="0" defTabSz="914400" rtl="0" eaLnBrk="1" fontAlgn="auto" latinLnBrk="0" hangingPunct="1">
              <a:spcBef>
                <a:spcPts val="0"/>
              </a:spcBef>
              <a:spcAft>
                <a:spcPts val="0"/>
              </a:spcAft>
              <a:buClrTx/>
              <a:buSzTx/>
              <a:buFontTx/>
              <a:buNone/>
              <a:tabLst/>
              <a:defRPr/>
            </a:pPr>
            <a:r>
              <a:rPr lang="en-US" sz="1100" b="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What states have the least stringent masking policies?</a:t>
            </a:r>
            <a:r>
              <a:rPr lang="en-US" sz="1100" b="1">
                <a:solidFill>
                  <a:schemeClr val="bg1"/>
                </a:solidFill>
                <a:latin typeface="Calibri" panose="020F0502020204030204" pitchFamily="34" charset="0"/>
                <a:ea typeface="Calibri" panose="020F0502020204030204" pitchFamily="34" charset="0"/>
                <a:cs typeface="Times New Roman" panose="02020603050405020304" pitchFamily="18" charset="0"/>
              </a:rPr>
              <a:t> </a:t>
            </a:r>
            <a:r>
              <a:rPr lang="en-US" sz="1100">
                <a:solidFill>
                  <a:schemeClr val="bg1"/>
                </a:solidFill>
              </a:rPr>
              <a:t>Nebraska, Minnesota, and Georgia had the least stringent policies</a:t>
            </a:r>
          </a:p>
          <a:p>
            <a:pPr marL="0" marR="0" lvl="0" indent="0" defTabSz="914400" rtl="0" eaLnBrk="1" fontAlgn="auto" latinLnBrk="0" hangingPunct="1">
              <a:spcBef>
                <a:spcPts val="0"/>
              </a:spcBef>
              <a:spcAft>
                <a:spcPts val="0"/>
              </a:spcAft>
              <a:buClrTx/>
              <a:buSzTx/>
              <a:buFontTx/>
              <a:buNone/>
              <a:tabLst/>
              <a:defRPr/>
            </a:pPr>
            <a:endParaRPr lang="en-US" sz="1100" b="1">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0" marR="0" lvl="0" indent="0" defTabSz="914400" rtl="0" eaLnBrk="1" fontAlgn="auto" latinLnBrk="0" hangingPunct="1">
              <a:spcBef>
                <a:spcPts val="0"/>
              </a:spcBef>
              <a:spcAft>
                <a:spcPts val="0"/>
              </a:spcAft>
              <a:buClrTx/>
              <a:buSzTx/>
              <a:buFontTx/>
              <a:buNone/>
              <a:tabLst/>
              <a:defRPr/>
            </a:pPr>
            <a:r>
              <a:rPr lang="en-US" sz="1100" b="1">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Did statewide policies make a difference in suppressing covid case counts? </a:t>
            </a:r>
            <a:r>
              <a:rPr lang="en-US" sz="1100">
                <a:solidFill>
                  <a:schemeClr val="bg1"/>
                </a:solidFill>
              </a:rPr>
              <a:t>We can't reject the null hypothesis – state mask mandates don't stop the spread of covid cases</a:t>
            </a:r>
          </a:p>
          <a:p>
            <a:endParaRPr lang="en-US" sz="1100">
              <a:solidFill>
                <a:schemeClr val="bg1"/>
              </a:solidFill>
            </a:endParaRPr>
          </a:p>
        </p:txBody>
      </p:sp>
      <p:grpSp>
        <p:nvGrpSpPr>
          <p:cNvPr id="14" name="Group 13">
            <a:extLst>
              <a:ext uri="{FF2B5EF4-FFF2-40B4-BE49-F238E27FC236}">
                <a16:creationId xmlns:a16="http://schemas.microsoft.com/office/drawing/2014/main" id="{F91EAA54-AC0A-4AEF-ACE5-B1DD3DC8173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0208171" y="4821439"/>
            <a:ext cx="1128382" cy="847206"/>
            <a:chOff x="8183879" y="1000124"/>
            <a:chExt cx="1562267" cy="1172973"/>
          </a:xfrm>
        </p:grpSpPr>
        <p:sp>
          <p:nvSpPr>
            <p:cNvPr id="15" name="Freeform 5">
              <a:extLst>
                <a:ext uri="{FF2B5EF4-FFF2-40B4-BE49-F238E27FC236}">
                  <a16:creationId xmlns:a16="http://schemas.microsoft.com/office/drawing/2014/main" id="{57EE6F04-B543-44E1-BA29-3DD44C5AEDF2}"/>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183879" y="1348782"/>
              <a:ext cx="935037" cy="8243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sp>
          <p:nvSpPr>
            <p:cNvPr id="16" name="Freeform 5">
              <a:extLst>
                <a:ext uri="{FF2B5EF4-FFF2-40B4-BE49-F238E27FC236}">
                  <a16:creationId xmlns:a16="http://schemas.microsoft.com/office/drawing/2014/main" id="{D5559A4F-CFAC-4ECC-B04A-670D559B960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8983979" y="1000124"/>
              <a:ext cx="762167" cy="6719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grpSp>
      <p:pic>
        <p:nvPicPr>
          <p:cNvPr id="6" name="Audio 5">
            <a:hlinkClick r:id="" action="ppaction://media"/>
            <a:extLst>
              <a:ext uri="{FF2B5EF4-FFF2-40B4-BE49-F238E27FC236}">
                <a16:creationId xmlns:a16="http://schemas.microsoft.com/office/drawing/2014/main" id="{E92D294D-AB7B-49DC-B81B-559C66A723C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463398564"/>
      </p:ext>
    </p:extLst>
  </p:cSld>
  <p:clrMapOvr>
    <a:masterClrMapping/>
  </p:clrMapOvr>
  <mc:AlternateContent xmlns:mc="http://schemas.openxmlformats.org/markup-compatibility/2006">
    <mc:Choice xmlns:p14="http://schemas.microsoft.com/office/powerpoint/2010/main" Requires="p14">
      <p:transition spd="slow" p14:dur="2000" advTm="127781"/>
    </mc:Choice>
    <mc:Fallback>
      <p:transition spd="slow" advTm="1277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16F9E488-0718-4E1E-9D12-26779F6062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CE708407-D01D-4E57-8998-FF799DBC3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94548"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7525A77-AB60-421C-8F3D-A75EE9E434E8}"/>
              </a:ext>
            </a:extLst>
          </p:cNvPr>
          <p:cNvSpPr>
            <a:spLocks noGrp="1"/>
          </p:cNvSpPr>
          <p:nvPr>
            <p:ph type="title"/>
          </p:nvPr>
        </p:nvSpPr>
        <p:spPr>
          <a:xfrm>
            <a:off x="699723" y="1622066"/>
            <a:ext cx="3554226" cy="2663688"/>
          </a:xfrm>
        </p:spPr>
        <p:txBody>
          <a:bodyPr vert="horz" lIns="91440" tIns="45720" rIns="91440" bIns="45720" rtlCol="0" anchor="b">
            <a:normAutofit/>
          </a:bodyPr>
          <a:lstStyle/>
          <a:p>
            <a:r>
              <a:rPr lang="en-US" kern="1200">
                <a:solidFill>
                  <a:schemeClr val="bg1"/>
                </a:solidFill>
                <a:latin typeface="+mj-lt"/>
                <a:ea typeface="+mj-ea"/>
                <a:cs typeface="+mj-cs"/>
              </a:rPr>
              <a:t>Findings 2 of 3</a:t>
            </a:r>
          </a:p>
        </p:txBody>
      </p:sp>
      <p:grpSp>
        <p:nvGrpSpPr>
          <p:cNvPr id="24" name="Group 23">
            <a:extLst>
              <a:ext uri="{FF2B5EF4-FFF2-40B4-BE49-F238E27FC236}">
                <a16:creationId xmlns:a16="http://schemas.microsoft.com/office/drawing/2014/main" id="{7F963B07-5C9E-478C-A53E-B6F5B4A7893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67290" y="681628"/>
            <a:ext cx="1128382" cy="847206"/>
            <a:chOff x="668003" y="1684057"/>
            <a:chExt cx="1128382" cy="847206"/>
          </a:xfrm>
        </p:grpSpPr>
        <p:sp>
          <p:nvSpPr>
            <p:cNvPr id="25" name="Freeform 5">
              <a:extLst>
                <a:ext uri="{FF2B5EF4-FFF2-40B4-BE49-F238E27FC236}">
                  <a16:creationId xmlns:a16="http://schemas.microsoft.com/office/drawing/2014/main" id="{A152F29E-C625-4313-96BF-5675B357C03A}"/>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668003" y="1935883"/>
              <a:ext cx="675351" cy="595380"/>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sp>
          <p:nvSpPr>
            <p:cNvPr id="26" name="Freeform 5">
              <a:extLst>
                <a:ext uri="{FF2B5EF4-FFF2-40B4-BE49-F238E27FC236}">
                  <a16:creationId xmlns:a16="http://schemas.microsoft.com/office/drawing/2014/main" id="{C2A5CB78-6497-4151-83B6-568BD27EC573}"/>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1245893" y="1684057"/>
              <a:ext cx="550492" cy="485306"/>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grpSp>
      <p:pic>
        <p:nvPicPr>
          <p:cNvPr id="6" name="Screen Recording 5">
            <a:hlinkClick r:id="" action="ppaction://media"/>
            <a:extLst>
              <a:ext uri="{FF2B5EF4-FFF2-40B4-BE49-F238E27FC236}">
                <a16:creationId xmlns:a16="http://schemas.microsoft.com/office/drawing/2014/main" id="{40163AF1-AA3B-4891-AE7A-E16BE915FB41}"/>
              </a:ext>
            </a:extLst>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5333226" y="896111"/>
            <a:ext cx="6222118" cy="4479925"/>
          </a:xfrm>
          <a:prstGeom prst="rect">
            <a:avLst/>
          </a:prstGeom>
        </p:spPr>
      </p:pic>
      <p:pic>
        <p:nvPicPr>
          <p:cNvPr id="8" name="Audio 7">
            <a:hlinkClick r:id="" action="ppaction://media"/>
            <a:extLst>
              <a:ext uri="{FF2B5EF4-FFF2-40B4-BE49-F238E27FC236}">
                <a16:creationId xmlns:a16="http://schemas.microsoft.com/office/drawing/2014/main" id="{5F19374F-EA0B-4DE0-A712-F82E7354BE4D}"/>
              </a:ext>
            </a:extLst>
          </p:cNvPr>
          <p:cNvPicPr>
            <a:picLocks noChangeAspect="1"/>
          </p:cNvPicPr>
          <p:nvPr>
            <a:audioFile r:link="rId4"/>
            <p:extLst>
              <p:ext uri="{DAA4B4D4-6D71-4841-9C94-3DE7FCFB9230}">
                <p14:media xmlns:p14="http://schemas.microsoft.com/office/powerpoint/2010/main" r:embed="rId3"/>
              </p:ext>
            </p:extLst>
          </p:nvPr>
        </p:nvPicPr>
        <p:blipFill>
          <a:blip r:embed="rId8"/>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660486079"/>
      </p:ext>
    </p:extLst>
  </p:cSld>
  <p:clrMapOvr>
    <a:masterClrMapping/>
  </p:clrMapOvr>
  <mc:AlternateContent xmlns:mc="http://schemas.openxmlformats.org/markup-compatibility/2006">
    <mc:Choice xmlns:p14="http://schemas.microsoft.com/office/powerpoint/2010/main" Requires="p14">
      <p:transition spd="slow" p14:dur="2000" advTm="22811"/>
    </mc:Choice>
    <mc:Fallback>
      <p:transition spd="slow" advTm="228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11432"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0" fill="hold" display="0">
                  <p:stCondLst>
                    <p:cond delay="indefinite"/>
                  </p:stCondLst>
                </p:cTn>
                <p:tgtEl>
                  <p:spTgt spid="6"/>
                </p:tgtEl>
              </p:cMediaNode>
            </p:video>
            <p:seq concurrent="1" nextAc="seek">
              <p:cTn id="11" restart="whenNotActive" fill="hold" evtFilter="cancelBubble" nodeType="interactiveSeq">
                <p:stCondLst>
                  <p:cond evt="onClick" delay="0">
                    <p:tgtEl>
                      <p:spTgt spid="6"/>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clickEffect">
                                  <p:stCondLst>
                                    <p:cond delay="0"/>
                                  </p:stCondLst>
                                  <p:childTnLst>
                                    <p:cmd type="call" cmd="togglePause">
                                      <p:cBhvr>
                                        <p:cTn id="15" dur="1" fill="hold"/>
                                        <p:tgtEl>
                                          <p:spTgt spid="6"/>
                                        </p:tgtEl>
                                      </p:cBhvr>
                                    </p:cmd>
                                  </p:childTnLst>
                                </p:cTn>
                              </p:par>
                            </p:childTnLst>
                          </p:cTn>
                        </p:par>
                      </p:childTnLst>
                    </p:cTn>
                  </p:par>
                </p:childTnLst>
              </p:cTn>
              <p:nextCondLst>
                <p:cond evt="onClick" delay="0">
                  <p:tgtEl>
                    <p:spTgt spid="6"/>
                  </p:tgtEl>
                </p:cond>
              </p:nextCondLst>
            </p:seq>
            <p:audio isNarration="1">
              <p:cMediaNode vol="80000" showWhenStopped="0">
                <p:cTn id="16" fill="hold" display="0">
                  <p:stCondLst>
                    <p:cond delay="indefinite"/>
                  </p:stCondLst>
                  <p:endCondLst>
                    <p:cond evt="onStopAudio" delay="0">
                      <p:tgtEl>
                        <p:sldTgt/>
                      </p:tgtEl>
                    </p:cond>
                  </p:endCondLst>
                </p:cTn>
                <p:tgtEl>
                  <p:spTgt spid="8"/>
                </p:tgtEl>
              </p:cMediaNode>
            </p:audio>
          </p:childTnLst>
        </p:cTn>
      </p:par>
    </p:tnLst>
  </p:timing>
  <p:extLst>
    <p:ext uri="{E180D4A7-C9FB-4DFB-919C-405C955672EB}">
      <p14:showEvtLst xmlns:p14="http://schemas.microsoft.com/office/powerpoint/2010/main">
        <p14:playEvt time="123" objId="6"/>
        <p14:stopEvt time="22800" objId="6"/>
      </p14:showEvtLst>
    </p:ext>
  </p:extLs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3912</TotalTime>
  <Words>2322</Words>
  <Application>Microsoft Office PowerPoint</Application>
  <PresentationFormat>Widescreen</PresentationFormat>
  <Paragraphs>143</Paragraphs>
  <Slides>12</Slides>
  <Notes>10</Notes>
  <HiddenSlides>0</HiddenSlides>
  <MMClips>13</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Calibri Light</vt:lpstr>
      <vt:lpstr>Symbol</vt:lpstr>
      <vt:lpstr>Office Theme</vt:lpstr>
      <vt:lpstr>State Mask Mandate Analysis</vt:lpstr>
      <vt:lpstr>Presentation Format</vt:lpstr>
      <vt:lpstr>Domain</vt:lpstr>
      <vt:lpstr>Research Questions</vt:lpstr>
      <vt:lpstr>Data Used</vt:lpstr>
      <vt:lpstr>Data Prep</vt:lpstr>
      <vt:lpstr>Methods</vt:lpstr>
      <vt:lpstr>Findings 1 of 3</vt:lpstr>
      <vt:lpstr>Findings 2 of 3</vt:lpstr>
      <vt:lpstr>Findings 3 of 3</vt:lpstr>
      <vt:lpstr>Conclusions</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State Mask Mandate Analysis</dc:title>
  <dc:creator>Adam curry</dc:creator>
  <cp:lastModifiedBy>Adam curry</cp:lastModifiedBy>
  <cp:revision>12</cp:revision>
  <dcterms:created xsi:type="dcterms:W3CDTF">2021-08-05T00:38:18Z</dcterms:created>
  <dcterms:modified xsi:type="dcterms:W3CDTF">2021-08-07T17:51:13Z</dcterms:modified>
</cp:coreProperties>
</file>

<file path=docProps/thumbnail.jpeg>
</file>